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1120" r:id="rId2"/>
    <p:sldId id="2135" r:id="rId3"/>
    <p:sldId id="2147" r:id="rId4"/>
    <p:sldId id="2167" r:id="rId5"/>
    <p:sldId id="2169" r:id="rId6"/>
    <p:sldId id="2170" r:id="rId7"/>
    <p:sldId id="2168" r:id="rId8"/>
    <p:sldId id="2081" r:id="rId9"/>
    <p:sldId id="2159" r:id="rId10"/>
    <p:sldId id="2161" r:id="rId11"/>
    <p:sldId id="2160" r:id="rId12"/>
    <p:sldId id="2139" r:id="rId13"/>
    <p:sldId id="2174" r:id="rId14"/>
    <p:sldId id="2172" r:id="rId15"/>
    <p:sldId id="2175" r:id="rId16"/>
    <p:sldId id="2176" r:id="rId17"/>
    <p:sldId id="2177" r:id="rId18"/>
    <p:sldId id="2178" r:id="rId19"/>
    <p:sldId id="2179" r:id="rId20"/>
    <p:sldId id="2180" r:id="rId21"/>
    <p:sldId id="2181" r:id="rId22"/>
    <p:sldId id="2171" r:id="rId23"/>
    <p:sldId id="2165" r:id="rId24"/>
  </p:sldIdLst>
  <p:sldSz cx="8686800" cy="6400800"/>
  <p:notesSz cx="6997700" cy="9271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0099"/>
    <a:srgbClr val="FFFF99"/>
    <a:srgbClr val="009900"/>
    <a:srgbClr val="008000"/>
    <a:srgbClr val="339933"/>
    <a:srgbClr val="26C2FF"/>
    <a:srgbClr val="C9F9FF"/>
    <a:srgbClr val="41F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812" autoAdjust="0"/>
  </p:normalViewPr>
  <p:slideViewPr>
    <p:cSldViewPr>
      <p:cViewPr varScale="1">
        <p:scale>
          <a:sx n="79" d="100"/>
          <a:sy n="79" d="100"/>
        </p:scale>
        <p:origin x="-1368" y="-104"/>
      </p:cViewPr>
      <p:guideLst>
        <p:guide orient="horz" pos="2016"/>
        <p:guide pos="27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5574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6513" y="779463"/>
            <a:ext cx="4386262" cy="32321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2338" y="4433888"/>
            <a:ext cx="5143500" cy="4122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489" tIns="45133" rIns="93489" bIns="451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53922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5" charset="0"/>
        <a:ea typeface="ＭＳ Ｐゴシック" pitchFamily="-110" charset="-128"/>
        <a:cs typeface="ＭＳ Ｐゴシック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5" charset="0"/>
        <a:ea typeface="ＭＳ Ｐゴシック" pitchFamily="2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5" charset="0"/>
        <a:ea typeface="ＭＳ Ｐゴシック" pitchFamily="2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5" charset="0"/>
        <a:ea typeface="ＭＳ Ｐゴシック" pitchFamily="2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5" charset="0"/>
        <a:ea typeface="ＭＳ Ｐゴシック" pitchFamily="2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Oil &amp; gas production pads are seen as small sand-colored discolorations across the region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Glitches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in as-flown flight lines due to intermittent tracker </a:t>
            </a:r>
            <a:r>
              <a:rPr lang="en-US" baseline="0" smtClean="0">
                <a:latin typeface="Times New Roman" charset="0"/>
                <a:ea typeface="ＭＳ Ｐゴシック" charset="0"/>
                <a:cs typeface="ＭＳ Ｐゴシック" charset="0"/>
              </a:rPr>
              <a:t>drop outs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baseline="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C51 &amp; C52 = continuous N-S transect along the long dimension of the burn scar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baseline="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D12 and D11 cross each other @ 45 </a:t>
            </a:r>
            <a:r>
              <a:rPr lang="en-US" baseline="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deg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, image much of the same terrain and coastal waters</a:t>
            </a:r>
          </a:p>
          <a:p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Majority of the Sag River Delta imaged</a:t>
            </a:r>
          </a:p>
          <a:p>
            <a:endParaRPr lang="en-US" baseline="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baseline="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baseline="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baseline="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baseline="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Aircraft avionics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package continues to have intermittent loss of heading problems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baseline="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baseline="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latin typeface="Arial" charset="0"/>
              <a:ea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AVCAM sky pictures from the Deadhorse Airport (PASC) at 1325 AKDT/2125 UTC showing extreme clear conditions and the sectional coverage of each camera.</a:t>
            </a:r>
            <a:r>
              <a:rPr lang="en-US" baseline="0" dirty="0" smtClean="0"/>
              <a:t>  The SW camera was not functioning</a:t>
            </a:r>
            <a:endParaRPr lang="en-US" dirty="0" smtClean="0"/>
          </a:p>
          <a:p>
            <a:r>
              <a:rPr lang="en-US" dirty="0" smtClean="0"/>
              <a:t>See http://</a:t>
            </a:r>
            <a:r>
              <a:rPr lang="en-US" dirty="0" err="1" smtClean="0"/>
              <a:t>avcams.faa.gov</a:t>
            </a:r>
            <a:r>
              <a:rPr lang="en-US" dirty="0" smtClean="0"/>
              <a:t>/ for an interactive map of Alaska aviation cameras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136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AVCAM sky pictures from the North Slope (AA27) air</a:t>
            </a:r>
            <a:r>
              <a:rPr lang="en-US" baseline="0" dirty="0" smtClean="0"/>
              <a:t> strip</a:t>
            </a:r>
            <a:r>
              <a:rPr lang="en-US" dirty="0" smtClean="0"/>
              <a:t>  at 1435 AKDT/2235 UTC showing extreme clear conditions with some clouds</a:t>
            </a:r>
            <a:r>
              <a:rPr lang="en-US" baseline="0" dirty="0" smtClean="0"/>
              <a:t> on the horizon SW </a:t>
            </a:r>
            <a:r>
              <a:rPr lang="en-US" dirty="0" smtClean="0"/>
              <a:t> </a:t>
            </a:r>
          </a:p>
          <a:p>
            <a:r>
              <a:rPr lang="en-US" dirty="0" smtClean="0"/>
              <a:t>See http://</a:t>
            </a:r>
            <a:r>
              <a:rPr lang="en-US" dirty="0" err="1" smtClean="0"/>
              <a:t>avcams.faa.gov</a:t>
            </a:r>
            <a:r>
              <a:rPr lang="en-US" dirty="0" smtClean="0"/>
              <a:t>/ for an interactive map of Alaska aviation cameras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136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AVCAM sky pictures from the </a:t>
            </a:r>
            <a:r>
              <a:rPr lang="en-US" dirty="0" err="1" smtClean="0"/>
              <a:t>Anaktuvuk</a:t>
            </a:r>
            <a:r>
              <a:rPr lang="en-US" dirty="0" smtClean="0"/>
              <a:t> Pass air</a:t>
            </a:r>
            <a:r>
              <a:rPr lang="en-US" baseline="0" dirty="0" smtClean="0"/>
              <a:t> strip</a:t>
            </a:r>
            <a:r>
              <a:rPr lang="en-US" dirty="0" smtClean="0"/>
              <a:t>  at 1337 AKDT/2137 UTC showing extreme clear conditions and the sectional coverage of each camera.</a:t>
            </a:r>
            <a:r>
              <a:rPr lang="en-US" baseline="0" dirty="0" smtClean="0"/>
              <a:t>  The SW camera was not functioning</a:t>
            </a:r>
            <a:endParaRPr lang="en-US" dirty="0" smtClean="0"/>
          </a:p>
          <a:p>
            <a:r>
              <a:rPr lang="en-US" dirty="0" smtClean="0"/>
              <a:t>See http://</a:t>
            </a:r>
            <a:r>
              <a:rPr lang="en-US" dirty="0" err="1" smtClean="0"/>
              <a:t>avcams.faa.gov</a:t>
            </a:r>
            <a:r>
              <a:rPr lang="en-US" dirty="0" smtClean="0"/>
              <a:t>/ for an interactive map of Alaska aviation cameras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136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AVCAM sky pictures from the </a:t>
            </a:r>
            <a:r>
              <a:rPr lang="en-US" dirty="0" err="1" smtClean="0"/>
              <a:t>Anaktuvuk</a:t>
            </a:r>
            <a:r>
              <a:rPr lang="en-US" dirty="0" smtClean="0"/>
              <a:t> Pass air</a:t>
            </a:r>
            <a:r>
              <a:rPr lang="en-US" baseline="0" dirty="0" smtClean="0"/>
              <a:t> strip</a:t>
            </a:r>
            <a:r>
              <a:rPr lang="en-US" dirty="0" smtClean="0"/>
              <a:t>  at 1337 AKDT/2137 UTC showing extreme clear conditions and the sectional coverage of each camera.</a:t>
            </a:r>
            <a:r>
              <a:rPr lang="en-US" baseline="0" dirty="0" smtClean="0"/>
              <a:t>  The SW camera was not functioning</a:t>
            </a:r>
            <a:endParaRPr lang="en-US" dirty="0" smtClean="0"/>
          </a:p>
          <a:p>
            <a:r>
              <a:rPr lang="en-US" dirty="0" smtClean="0"/>
              <a:t>See http://</a:t>
            </a:r>
            <a:r>
              <a:rPr lang="en-US" dirty="0" err="1" smtClean="0"/>
              <a:t>avcams.faa.gov</a:t>
            </a:r>
            <a:r>
              <a:rPr lang="en-US" dirty="0" smtClean="0"/>
              <a:t>/ for an interactive map of Alaska aviation cameras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136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Glitches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in as-flown flight lines due to intermittent tracker drop outs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Glitches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in as-flown flight lines due to intermittent tracker </a:t>
            </a:r>
            <a:r>
              <a:rPr lang="en-US" baseline="0" smtClean="0">
                <a:latin typeface="Times New Roman" charset="0"/>
                <a:ea typeface="ＭＳ Ｐゴシック" charset="0"/>
                <a:cs typeface="ＭＳ Ｐゴシック" charset="0"/>
              </a:rPr>
              <a:t>drop outs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.png"/><Relationship Id="rId5" Type="http://schemas.openxmlformats.org/officeDocument/2006/relationships/image" Target="../media/image3.wmf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0"/>
            <a:ext cx="8686800" cy="64008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61913" y="990600"/>
            <a:ext cx="8567737" cy="0"/>
          </a:xfrm>
          <a:prstGeom prst="line">
            <a:avLst/>
          </a:prstGeom>
          <a:noFill/>
          <a:ln w="57150" cmpd="thinThick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18"/>
          <p:cNvSpPr>
            <a:spLocks noChangeShapeType="1"/>
          </p:cNvSpPr>
          <p:nvPr userDrawn="1"/>
        </p:nvSpPr>
        <p:spPr bwMode="auto">
          <a:xfrm>
            <a:off x="0" y="5791200"/>
            <a:ext cx="8686800" cy="0"/>
          </a:xfrm>
          <a:prstGeom prst="line">
            <a:avLst/>
          </a:prstGeom>
          <a:noFill/>
          <a:ln w="317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 userDrawn="1"/>
        </p:nvGraphicFramePr>
        <p:xfrm>
          <a:off x="76200" y="63500"/>
          <a:ext cx="687388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9" name="Photo Editor Photo" r:id="rId3" imgW="1523810" imgH="1380952" progId="MSPhotoEd.3">
                  <p:embed/>
                </p:oleObj>
              </mc:Choice>
              <mc:Fallback>
                <p:oleObj name="Photo Editor Photo" r:id="rId3" imgW="1523810" imgH="1380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63500"/>
                        <a:ext cx="687388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0"/>
          <p:cNvSpPr>
            <a:spLocks noChangeArrowheads="1"/>
          </p:cNvSpPr>
          <p:nvPr userDrawn="1"/>
        </p:nvSpPr>
        <p:spPr bwMode="auto">
          <a:xfrm>
            <a:off x="609600" y="152400"/>
            <a:ext cx="2209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/>
          <a:p>
            <a:pPr algn="l"/>
            <a:r>
              <a:rPr lang="en-US" sz="1000">
                <a:solidFill>
                  <a:schemeClr val="accent2"/>
                </a:solidFill>
                <a:latin typeface="Helvetica" charset="0"/>
              </a:rPr>
              <a:t>National Aeronautics and Space Administration</a:t>
            </a:r>
          </a:p>
          <a:p>
            <a:pPr algn="l"/>
            <a:r>
              <a:rPr lang="en-US" sz="1000" b="1">
                <a:solidFill>
                  <a:schemeClr val="accent2"/>
                </a:solidFill>
                <a:latin typeface="Helvetica" charset="0"/>
              </a:rPr>
              <a:t>Jet Propulsion Laboratory</a:t>
            </a:r>
          </a:p>
          <a:p>
            <a:pPr algn="l"/>
            <a:r>
              <a:rPr lang="en-US" sz="1000" b="1">
                <a:solidFill>
                  <a:schemeClr val="accent2"/>
                </a:solidFill>
                <a:latin typeface="Helvetica" charset="0"/>
              </a:rPr>
              <a:t>California Institute of Technology</a:t>
            </a:r>
          </a:p>
        </p:txBody>
      </p:sp>
      <p:pic>
        <p:nvPicPr>
          <p:cNvPr id="8" name="Picture 71"/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4913" y="5943600"/>
            <a:ext cx="9794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1"/>
          <p:cNvSpPr>
            <a:spLocks noChangeArrowheads="1"/>
          </p:cNvSpPr>
          <p:nvPr userDrawn="1"/>
        </p:nvSpPr>
        <p:spPr bwMode="auto">
          <a:xfrm>
            <a:off x="152400" y="6011863"/>
            <a:ext cx="1905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/>
          <a:p>
            <a:pPr algn="l"/>
            <a:r>
              <a:rPr lang="en-US" sz="1000" b="1">
                <a:solidFill>
                  <a:schemeClr val="accent2"/>
                </a:solidFill>
                <a:latin typeface="Helvetica" charset="0"/>
              </a:rPr>
              <a:t>JPL Proprietary Information</a:t>
            </a:r>
          </a:p>
        </p:txBody>
      </p:sp>
      <p:sp>
        <p:nvSpPr>
          <p:cNvPr id="134210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2622550" y="309563"/>
            <a:ext cx="5105400" cy="762000"/>
          </a:xfrm>
          <a:prstGeom prst="rect">
            <a:avLst/>
          </a:prstGeom>
        </p:spPr>
        <p:txBody>
          <a:bodyPr/>
          <a:lstStyle>
            <a:lvl1pPr>
              <a:defRPr sz="1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/>
          <p:cNvSpPr/>
          <p:nvPr userDrawn="1"/>
        </p:nvSpPr>
        <p:spPr>
          <a:xfrm rot="18900000">
            <a:off x="1915415" y="2797054"/>
            <a:ext cx="57536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Preliminary</a:t>
            </a:r>
            <a:endParaRPr lang="en-US" sz="7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1434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3" y="141288"/>
            <a:ext cx="4948237" cy="6207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4975" y="1493838"/>
            <a:ext cx="7816850" cy="42243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3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97613" y="325438"/>
            <a:ext cx="1954212" cy="539273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4975" y="325438"/>
            <a:ext cx="5710238" cy="53927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59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1066801" y="141288"/>
            <a:ext cx="64008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7816850" cy="4224337"/>
          </a:xfrm>
          <a:prstGeom prst="rect">
            <a:avLst/>
          </a:prstGeom>
        </p:spPr>
        <p:txBody>
          <a:bodyPr vert="horz"/>
          <a:lstStyle>
            <a:lvl1pPr marL="228600" indent="-228600">
              <a:defRPr sz="2000">
                <a:latin typeface="Arial"/>
                <a:cs typeface="Arial"/>
              </a:defRPr>
            </a:lvl1pPr>
            <a:lvl2pPr marL="457200" indent="-228600">
              <a:defRPr sz="2000">
                <a:latin typeface="Arial"/>
                <a:cs typeface="Arial"/>
              </a:defRPr>
            </a:lvl2pPr>
            <a:lvl3pPr marL="688975" indent="-215900">
              <a:defRPr sz="1800">
                <a:latin typeface="Arial"/>
                <a:cs typeface="Arial"/>
              </a:defRPr>
            </a:lvl3pPr>
            <a:lvl4pPr marL="974725" indent="-214313">
              <a:defRPr sz="1800">
                <a:latin typeface="Arial"/>
                <a:cs typeface="Arial"/>
              </a:defRPr>
            </a:lvl4pPr>
            <a:lvl5pPr marL="1203325" indent="-215900"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085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13213"/>
            <a:ext cx="7383463" cy="127158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13038"/>
            <a:ext cx="7383463" cy="14001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734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3" y="141288"/>
            <a:ext cx="4948237" cy="6207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4975" y="1493838"/>
            <a:ext cx="3832225" cy="4224337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493838"/>
            <a:ext cx="3832225" cy="4224337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09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75" y="255588"/>
            <a:ext cx="7816850" cy="1066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975" y="1433513"/>
            <a:ext cx="3836988" cy="5969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975" y="2030413"/>
            <a:ext cx="3836988" cy="3687762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3250" y="1433513"/>
            <a:ext cx="3838575" cy="5969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3250" y="2030413"/>
            <a:ext cx="3838575" cy="3687762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51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1066801" y="141288"/>
            <a:ext cx="64008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451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301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75" y="255588"/>
            <a:ext cx="2857500" cy="108426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5663" y="255588"/>
            <a:ext cx="4856162" cy="54625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4975" y="1339850"/>
            <a:ext cx="2857500" cy="43783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737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388" y="4479925"/>
            <a:ext cx="5211762" cy="53022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03388" y="571500"/>
            <a:ext cx="5211762" cy="38401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03388" y="5010150"/>
            <a:ext cx="5211762" cy="7508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363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5" Type="http://schemas.openxmlformats.org/officeDocument/2006/relationships/image" Target="../media/image1.png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8686800" cy="64008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Line 14"/>
          <p:cNvSpPr>
            <a:spLocks noChangeShapeType="1"/>
          </p:cNvSpPr>
          <p:nvPr/>
        </p:nvSpPr>
        <p:spPr bwMode="auto">
          <a:xfrm>
            <a:off x="0" y="5943600"/>
            <a:ext cx="8686800" cy="0"/>
          </a:xfrm>
          <a:prstGeom prst="line">
            <a:avLst/>
          </a:prstGeom>
          <a:noFill/>
          <a:ln w="317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" name="Line 22"/>
          <p:cNvSpPr>
            <a:spLocks noChangeShapeType="1"/>
          </p:cNvSpPr>
          <p:nvPr/>
        </p:nvSpPr>
        <p:spPr bwMode="auto">
          <a:xfrm>
            <a:off x="0" y="914400"/>
            <a:ext cx="8686800" cy="0"/>
          </a:xfrm>
          <a:prstGeom prst="line">
            <a:avLst/>
          </a:prstGeom>
          <a:noFill/>
          <a:ln w="57150" cmpd="thinThick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29" name="Object 2"/>
          <p:cNvGraphicFramePr>
            <a:graphicFrameLocks noChangeAspect="1"/>
          </p:cNvGraphicFramePr>
          <p:nvPr/>
        </p:nvGraphicFramePr>
        <p:xfrm>
          <a:off x="52388" y="95250"/>
          <a:ext cx="938212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" name="Photo Editor Photo" r:id="rId14" imgW="1523810" imgH="1380952" progId="MSPhotoEd.3">
                  <p:embed/>
                </p:oleObj>
              </mc:Choice>
              <mc:Fallback>
                <p:oleObj name="Photo Editor Photo" r:id="rId14" imgW="1523810" imgH="1380952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001" t="11919" r="6001" b="8607"/>
                      <a:stretch>
                        <a:fillRect/>
                      </a:stretch>
                    </p:blipFill>
                    <p:spPr bwMode="auto">
                      <a:xfrm>
                        <a:off x="52388" y="95250"/>
                        <a:ext cx="938212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41288"/>
            <a:ext cx="5580856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56513" y="533400"/>
            <a:ext cx="8985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b="1" smtClean="0">
                <a:solidFill>
                  <a:schemeClr val="bg1"/>
                </a:solidFill>
              </a:rPr>
              <a:t>CARVE</a:t>
            </a:r>
            <a:endParaRPr lang="en-US" b="1" smtClean="0">
              <a:solidFill>
                <a:schemeClr val="bg1"/>
              </a:solidFill>
            </a:endParaRPr>
          </a:p>
        </p:txBody>
      </p:sp>
      <p:sp>
        <p:nvSpPr>
          <p:cNvPr id="19" name="Text Box 53"/>
          <p:cNvSpPr txBox="1">
            <a:spLocks noChangeArrowheads="1"/>
          </p:cNvSpPr>
          <p:nvPr/>
        </p:nvSpPr>
        <p:spPr bwMode="auto">
          <a:xfrm>
            <a:off x="2514600" y="5962650"/>
            <a:ext cx="3671888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8" tIns="45714" rIns="91428" bIns="45714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1000"/>
              </a:lnSpc>
              <a:defRPr/>
            </a:pPr>
            <a:r>
              <a:rPr lang="en-US" sz="1000" b="1" dirty="0" smtClean="0"/>
              <a:t>                                          </a:t>
            </a:r>
            <a:fld id="{31D23DA1-B6CF-ED46-A207-3CA7A46DEF5F}" type="slidenum">
              <a:rPr lang="en-US" sz="1000" b="1" smtClean="0"/>
              <a:pPr>
                <a:lnSpc>
                  <a:spcPts val="1000"/>
                </a:lnSpc>
                <a:defRPr/>
              </a:pPr>
              <a:t>‹#›</a:t>
            </a:fld>
            <a:r>
              <a:rPr lang="en-US" sz="1000" b="1" dirty="0" smtClean="0"/>
              <a:t>                                           </a:t>
            </a:r>
          </a:p>
          <a:p>
            <a:pPr>
              <a:lnSpc>
                <a:spcPts val="1000"/>
              </a:lnSpc>
              <a:defRPr/>
            </a:pPr>
            <a:r>
              <a:rPr lang="en-US" sz="1000" b="1" dirty="0" smtClean="0">
                <a:solidFill>
                  <a:srgbClr val="0000FF"/>
                </a:solidFill>
              </a:rPr>
              <a:t>Arctic Boreal Vulnerability Experiment</a:t>
            </a:r>
          </a:p>
        </p:txBody>
      </p:sp>
      <p:sp>
        <p:nvSpPr>
          <p:cNvPr id="20" name="Text Box 76"/>
          <p:cNvSpPr txBox="1">
            <a:spLocks noChangeArrowheads="1"/>
          </p:cNvSpPr>
          <p:nvPr/>
        </p:nvSpPr>
        <p:spPr bwMode="auto">
          <a:xfrm>
            <a:off x="6236593" y="6026444"/>
            <a:ext cx="2427287" cy="224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8" tIns="45714" rIns="91428" bIns="45714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1000"/>
              </a:lnSpc>
              <a:defRPr/>
            </a:pPr>
            <a:r>
              <a:rPr lang="en-US" sz="1000" dirty="0" smtClean="0"/>
              <a:t>AVIRIS-NG</a:t>
            </a:r>
            <a:r>
              <a:rPr lang="en-US" sz="1000" baseline="0" dirty="0" smtClean="0"/>
              <a:t> </a:t>
            </a:r>
            <a:r>
              <a:rPr lang="en-US" sz="1000" dirty="0" smtClean="0"/>
              <a:t>/ Summer 2017</a:t>
            </a:r>
          </a:p>
        </p:txBody>
      </p:sp>
      <p:sp>
        <p:nvSpPr>
          <p:cNvPr id="21" name="Text Box 76"/>
          <p:cNvSpPr txBox="1">
            <a:spLocks noChangeArrowheads="1"/>
          </p:cNvSpPr>
          <p:nvPr/>
        </p:nvSpPr>
        <p:spPr bwMode="auto">
          <a:xfrm>
            <a:off x="0" y="6026150"/>
            <a:ext cx="251460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8" tIns="45714" rIns="91428" bIns="45714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1000"/>
              </a:lnSpc>
              <a:defRPr/>
            </a:pPr>
            <a:r>
              <a:rPr lang="en-US" sz="1000" dirty="0" smtClean="0"/>
              <a:t>2017 ABoVE Airborne Campaign</a:t>
            </a:r>
          </a:p>
        </p:txBody>
      </p:sp>
      <p:pic>
        <p:nvPicPr>
          <p:cNvPr id="4" name="Picture 3" descr="ABoVE_Logo_large_blue.jpg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836" y="79921"/>
            <a:ext cx="2018029" cy="7799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Arial" pitchFamily="25" charset="0"/>
          <a:ea typeface="ＭＳ Ｐゴシック" pitchFamily="-110" charset="-128"/>
          <a:cs typeface="ＭＳ Ｐゴシック" pitchFamily="-110" charset="-128"/>
        </a:defRPr>
      </a:lvl2pPr>
      <a:lvl3pPr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Arial" pitchFamily="25" charset="0"/>
          <a:ea typeface="ＭＳ Ｐゴシック" pitchFamily="-110" charset="-128"/>
          <a:cs typeface="ＭＳ Ｐゴシック" pitchFamily="-110" charset="-128"/>
        </a:defRPr>
      </a:lvl3pPr>
      <a:lvl4pPr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Arial" pitchFamily="25" charset="0"/>
          <a:ea typeface="ＭＳ Ｐゴシック" pitchFamily="-110" charset="-128"/>
          <a:cs typeface="ＭＳ Ｐゴシック" pitchFamily="-110" charset="-128"/>
        </a:defRPr>
      </a:lvl4pPr>
      <a:lvl5pPr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Arial" pitchFamily="25" charset="0"/>
          <a:ea typeface="ＭＳ Ｐゴシック" pitchFamily="-110" charset="-128"/>
          <a:cs typeface="ＭＳ Ｐゴシック" pitchFamily="-110" charset="-128"/>
        </a:defRPr>
      </a:lvl5pPr>
      <a:lvl6pPr marL="457200"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25" charset="0"/>
        </a:defRPr>
      </a:lvl6pPr>
      <a:lvl7pPr marL="914400"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25" charset="0"/>
        </a:defRPr>
      </a:lvl7pPr>
      <a:lvl8pPr marL="1371600"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25" charset="0"/>
        </a:defRPr>
      </a:lvl8pPr>
      <a:lvl9pPr marL="1828800"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25" charset="0"/>
        </a:defRPr>
      </a:lvl9pPr>
    </p:titleStyle>
    <p:bodyStyle>
      <a:lvl1pPr marL="323850" indent="-32385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0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00088" indent="-242888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600">
          <a:solidFill>
            <a:schemeClr val="tx1"/>
          </a:solidFill>
          <a:latin typeface="+mn-lt"/>
          <a:ea typeface="ＭＳ Ｐゴシック" pitchFamily="25" charset="-128"/>
        </a:defRPr>
      </a:lvl2pPr>
      <a:lvl3pPr marL="1077913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300">
          <a:solidFill>
            <a:schemeClr val="tx1"/>
          </a:solidFill>
          <a:latin typeface="+mn-lt"/>
          <a:ea typeface="ＭＳ Ｐゴシック" pitchFamily="25" charset="-128"/>
        </a:defRPr>
      </a:lvl3pPr>
      <a:lvl4pPr marL="1508125" indent="-214313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1900">
          <a:solidFill>
            <a:schemeClr val="tx1"/>
          </a:solidFill>
          <a:latin typeface="+mn-lt"/>
          <a:ea typeface="ＭＳ Ｐゴシック" pitchFamily="25" charset="-128"/>
        </a:defRPr>
      </a:lvl4pPr>
      <a:lvl5pPr marL="1939925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1900">
          <a:solidFill>
            <a:schemeClr val="tx1"/>
          </a:solidFill>
          <a:latin typeface="+mn-lt"/>
          <a:ea typeface="ＭＳ Ｐゴシック" pitchFamily="25" charset="-128"/>
        </a:defRPr>
      </a:lvl5pPr>
      <a:lvl6pPr marL="2397125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1900">
          <a:solidFill>
            <a:schemeClr val="tx1"/>
          </a:solidFill>
          <a:latin typeface="+mn-lt"/>
          <a:ea typeface="ＭＳ Ｐゴシック" pitchFamily="25" charset="-128"/>
        </a:defRPr>
      </a:lvl6pPr>
      <a:lvl7pPr marL="2854325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1900">
          <a:solidFill>
            <a:schemeClr val="tx1"/>
          </a:solidFill>
          <a:latin typeface="+mn-lt"/>
          <a:ea typeface="ＭＳ Ｐゴシック" pitchFamily="25" charset="-128"/>
        </a:defRPr>
      </a:lvl7pPr>
      <a:lvl8pPr marL="3311525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1900">
          <a:solidFill>
            <a:schemeClr val="tx1"/>
          </a:solidFill>
          <a:latin typeface="+mn-lt"/>
          <a:ea typeface="ＭＳ Ｐゴシック" pitchFamily="25" charset="-128"/>
        </a:defRPr>
      </a:lvl8pPr>
      <a:lvl9pPr marL="3768725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1900">
          <a:solidFill>
            <a:schemeClr val="tx1"/>
          </a:solidFill>
          <a:latin typeface="+mn-lt"/>
          <a:ea typeface="ＭＳ Ｐゴシック" pitchFamily="2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hyperlink" Target="https://avirisng.jpl.nasa.gov/cgi/flights.cgi?step=view_flightlog&amp;flight_id=ang20170707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hyperlink" Target="https://avirisng.jpl.nasa.gov/cgi/flights.cgi?step=view_flightlog&amp;flight_id=ang20170707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hyperlink" Target="https://avirisng.jpl.nasa.gov/cgi/flights.cgi?step=view_flightlog&amp;flight_id=ang20170707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hyperlink" Target="https://avirisng.jpl.nasa.gov/cgi/flights.cgi?step=view_flightlog&amp;flight_id=ang20170707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hyperlink" Target="https://avirisng.jpl.nasa.gov/cgi/flights.cgi?step=view_flightlog&amp;flight_id=ang20170707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hyperlink" Target="https://avirisng.jpl.nasa.gov/cgi/flights.cgi?step=view_flightlog&amp;flight_id=ang20170707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hyperlink" Target="https://avirisng.jpl.nasa.gov/cgi/flights.cgi?step=view_flightlog&amp;flight_id=ang20170707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hyperlink" Target="https://avirisng.jpl.nasa.gov/cgi/flights.cgi?step=view_flightlog&amp;flight_id=ang20170707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hyperlink" Target="https://avirisng.jpl.nasa.gov/cgi/flights.cgi?step=view_flightlog&amp;flight_id=ang20170707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hyperlink" Target="https://avirisng.jpl.nasa.gov/cgi/flights.cgi?step=view_flightlog&amp;flight_id=ang20170707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96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8686800" cy="6400800"/>
          </a:xfrm>
          <a:prstGeom prst="rect">
            <a:avLst/>
          </a:prstGeom>
        </p:spPr>
      </p:pic>
      <p:sp>
        <p:nvSpPr>
          <p:cNvPr id="5124" name="Rectangle 2"/>
          <p:cNvSpPr txBox="1">
            <a:spLocks noChangeArrowheads="1"/>
          </p:cNvSpPr>
          <p:nvPr/>
        </p:nvSpPr>
        <p:spPr bwMode="auto">
          <a:xfrm>
            <a:off x="-21655" y="0"/>
            <a:ext cx="870845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 dirty="0" smtClean="0"/>
              <a:t>Arctic Boreal</a:t>
            </a:r>
            <a:r>
              <a:rPr lang="en-US" sz="2400" b="1" dirty="0"/>
              <a:t> </a:t>
            </a:r>
            <a:r>
              <a:rPr lang="en-US" sz="2400" b="1" dirty="0" smtClean="0"/>
              <a:t>Vulnerability Experiment (ABoVE)</a:t>
            </a:r>
            <a:endParaRPr lang="en-US" sz="2400" b="1" dirty="0"/>
          </a:p>
          <a:p>
            <a:pPr eaLnBrk="1" hangingPunct="1"/>
            <a:r>
              <a:rPr lang="en-US" sz="2400" b="1" dirty="0" smtClean="0">
                <a:solidFill>
                  <a:srgbClr val="000000"/>
                </a:solidFill>
              </a:rPr>
              <a:t>2017 ABoVE Airborne Campaign</a:t>
            </a:r>
          </a:p>
          <a:p>
            <a:pPr eaLnBrk="1" hangingPunct="1"/>
            <a:endParaRPr lang="en-US" sz="2400" b="1" dirty="0" smtClean="0">
              <a:solidFill>
                <a:schemeClr val="bg1"/>
              </a:solidFill>
            </a:endParaRPr>
          </a:p>
          <a:p>
            <a:pPr eaLnBrk="1" hangingPunct="1"/>
            <a:endParaRPr lang="en-US" sz="24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2400" b="1" dirty="0" smtClean="0"/>
              <a:t>13 July 2017 (DOY  194) </a:t>
            </a:r>
          </a:p>
          <a:p>
            <a:pPr eaLnBrk="1" hangingPunct="1"/>
            <a:r>
              <a:rPr lang="en-US" sz="2400" b="1" dirty="0" smtClean="0"/>
              <a:t>AVIRIS-NG: Deadhorse – </a:t>
            </a:r>
            <a:r>
              <a:rPr lang="en-US" sz="2400" b="1" dirty="0" err="1" smtClean="0"/>
              <a:t>Toolik</a:t>
            </a:r>
            <a:r>
              <a:rPr lang="en-US" sz="2400" b="1" dirty="0" smtClean="0"/>
              <a:t> Lake</a:t>
            </a:r>
            <a:endParaRPr lang="en-US" b="1" dirty="0" smtClean="0">
              <a:solidFill>
                <a:schemeClr val="bg1"/>
              </a:solidFill>
            </a:endParaRPr>
          </a:p>
          <a:p>
            <a:pPr eaLnBrk="1" hangingPunct="1"/>
            <a:endParaRPr lang="en-US" b="1" dirty="0" smtClean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 smtClean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 smtClean="0">
              <a:solidFill>
                <a:schemeClr val="bg1"/>
              </a:solidFill>
            </a:endParaRPr>
          </a:p>
          <a:p>
            <a:pPr eaLnBrk="1" hangingPunct="1"/>
            <a:endParaRPr lang="en-US" b="1" dirty="0" smtClean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Charles Miller, Deputy Science Lead</a:t>
            </a:r>
          </a:p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Jet </a:t>
            </a:r>
            <a:r>
              <a:rPr lang="en-US" b="1" dirty="0">
                <a:solidFill>
                  <a:schemeClr val="bg1"/>
                </a:solidFill>
              </a:rPr>
              <a:t>Propulsion Laboratory, California Institute of Technology</a:t>
            </a:r>
          </a:p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and the ABoVE Science </a:t>
            </a:r>
            <a:r>
              <a:rPr lang="en-US" b="1" dirty="0">
                <a:solidFill>
                  <a:schemeClr val="bg1"/>
                </a:solidFill>
              </a:rPr>
              <a:t>Team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1000" b="1" dirty="0">
                <a:solidFill>
                  <a:schemeClr val="bg1"/>
                </a:solidFill>
              </a:rPr>
              <a:t/>
            </a:r>
            <a:br>
              <a:rPr lang="en-US" sz="1000" b="1" dirty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For Hank Margolis, Eric </a:t>
            </a:r>
            <a:r>
              <a:rPr lang="en-US" sz="1600" b="1" dirty="0" err="1" smtClean="0">
                <a:solidFill>
                  <a:schemeClr val="bg1"/>
                </a:solidFill>
              </a:rPr>
              <a:t>Kasichke</a:t>
            </a:r>
            <a:r>
              <a:rPr lang="en-US" sz="1600" b="1" dirty="0" smtClean="0">
                <a:solidFill>
                  <a:schemeClr val="bg1"/>
                </a:solidFill>
              </a:rPr>
              <a:t>, Bruce </a:t>
            </a:r>
            <a:r>
              <a:rPr lang="en-US" sz="1600" b="1" dirty="0" err="1" smtClean="0">
                <a:solidFill>
                  <a:schemeClr val="bg1"/>
                </a:solidFill>
              </a:rPr>
              <a:t>Tagg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eaLnBrk="1" hangingPunct="1"/>
            <a:r>
              <a:rPr lang="en-US" sz="1600" b="1" dirty="0" smtClean="0">
                <a:solidFill>
                  <a:schemeClr val="bg1"/>
                </a:solidFill>
              </a:rPr>
              <a:t>NASA HQ</a:t>
            </a:r>
          </a:p>
          <a:p>
            <a:pPr eaLnBrk="1" hangingPunct="1"/>
            <a:r>
              <a:rPr lang="en-US" sz="1600" b="1" dirty="0" smtClean="0">
                <a:solidFill>
                  <a:schemeClr val="bg1"/>
                </a:solidFill>
              </a:rPr>
              <a:t>2017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7-08 at 18.12.39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40587"/>
            <a:ext cx="8686800" cy="5212141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15008" y="176064"/>
            <a:ext cx="5976664" cy="610840"/>
          </a:xfrm>
          <a:ln/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13 July 2017/DOY 194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Deadhorse – </a:t>
            </a:r>
            <a:r>
              <a:rPr lang="en-US" dirty="0" err="1">
                <a:solidFill>
                  <a:schemeClr val="accent2"/>
                </a:solidFill>
              </a:rPr>
              <a:t>Toolik</a:t>
            </a:r>
            <a:r>
              <a:rPr lang="en-US" dirty="0">
                <a:solidFill>
                  <a:schemeClr val="accent2"/>
                </a:solidFill>
              </a:rPr>
              <a:t> Lake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968152"/>
            <a:ext cx="63596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Deadhorse Area Detail: Planned acquisition segments for 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methane plume detection over oil &amp; gas production sites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63080" y="4640560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West Grid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15408" y="5216624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East Grid</a:t>
            </a:r>
            <a:endParaRPr lang="en-US" sz="1600" b="1" dirty="0">
              <a:solidFill>
                <a:srgbClr val="FFFFFF"/>
              </a:solidFill>
            </a:endParaRPr>
          </a:p>
        </p:txBody>
      </p:sp>
      <p:pic>
        <p:nvPicPr>
          <p:cNvPr id="3" name="Picture 2" descr="Screen Shot 2017-07-08 at 18.22.04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7351" y="1040160"/>
            <a:ext cx="2242513" cy="2286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6359624" y="2984376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Line D7 Detail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919464" y="3776464"/>
            <a:ext cx="504056" cy="504056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819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7-07-13 at 21.02.55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893" y="896144"/>
            <a:ext cx="6789935" cy="5029200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15008" y="176064"/>
            <a:ext cx="5976664" cy="610840"/>
          </a:xfrm>
          <a:ln/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13 July 2017/DOY 194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Deadhorse – </a:t>
            </a:r>
            <a:r>
              <a:rPr lang="en-US" dirty="0" err="1">
                <a:solidFill>
                  <a:schemeClr val="accent2"/>
                </a:solidFill>
              </a:rPr>
              <a:t>Toolik</a:t>
            </a:r>
            <a:r>
              <a:rPr lang="en-US" dirty="0">
                <a:solidFill>
                  <a:schemeClr val="accent2"/>
                </a:solidFill>
              </a:rPr>
              <a:t> Lake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6976" y="845622"/>
            <a:ext cx="7655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Deadhorse Area Detail: As-flown Acquisition Segments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327176" y="1472208"/>
            <a:ext cx="1524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Energy Grid West:</a:t>
            </a:r>
          </a:p>
          <a:p>
            <a:r>
              <a:rPr lang="en-US" sz="1200" b="1" dirty="0" smtClean="0"/>
              <a:t>Lines D21-D13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135488" y="2048272"/>
            <a:ext cx="1484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Energy Grid East:</a:t>
            </a:r>
          </a:p>
          <a:p>
            <a:r>
              <a:rPr lang="en-US" sz="1200" b="1" dirty="0" smtClean="0"/>
              <a:t>Lines D12-D5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30168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g20170713t192145_geo - C53-210 - Anaktuvuk Fire Scar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459955" y="-5804587"/>
            <a:ext cx="1371600" cy="20101655"/>
          </a:xfrm>
          <a:prstGeom prst="rect">
            <a:avLst/>
          </a:prstGeom>
        </p:spPr>
      </p:pic>
      <p:pic>
        <p:nvPicPr>
          <p:cNvPr id="5" name="Picture 4" descr="ang20170713t190553_geo - C54-211 - Anaktuvuk Fire Scar 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771502" y="-9556294"/>
            <a:ext cx="1371600" cy="24724748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13 July 2017/DOY 194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Deadhorse – </a:t>
            </a:r>
            <a:r>
              <a:rPr lang="en-US" dirty="0" err="1">
                <a:solidFill>
                  <a:schemeClr val="accent2"/>
                </a:solidFill>
              </a:rPr>
              <a:t>Toolik</a:t>
            </a:r>
            <a:r>
              <a:rPr lang="en-US" dirty="0">
                <a:solidFill>
                  <a:schemeClr val="accent2"/>
                </a:solidFill>
              </a:rPr>
              <a:t> Lake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</a:t>
            </a:r>
            <a:r>
              <a:rPr lang="en-US" sz="1800" dirty="0" smtClean="0"/>
              <a:t>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  <a:hlinkClick r:id="rId5"/>
              </a:rPr>
              <a:t>https://avirisng.jpl.nasa.gov/cgi/flights.cgi?step=view_flightlog&amp;flight_id=</a:t>
            </a:r>
            <a:r>
              <a:rPr lang="en-US" sz="1600" dirty="0" smtClean="0">
                <a:solidFill>
                  <a:srgbClr val="0000FF"/>
                </a:solidFill>
                <a:hlinkClick r:id="rId5"/>
              </a:rPr>
              <a:t>ang20170713t</a:t>
            </a:r>
            <a:endParaRPr lang="en-US" sz="1600" dirty="0" smtClean="0">
              <a:solidFill>
                <a:srgbClr val="0000FF"/>
              </a:solidFill>
            </a:endParaRPr>
          </a:p>
          <a:p>
            <a:pPr algn="l"/>
            <a:r>
              <a:rPr lang="en-US" sz="1600" dirty="0" smtClean="0">
                <a:ea typeface="Calibri" charset="0"/>
              </a:rPr>
              <a:t>A.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C54, Track Air #211, Run ID 190553: </a:t>
            </a:r>
            <a:r>
              <a:rPr lang="en-US" sz="1600" dirty="0" err="1" smtClean="0">
                <a:solidFill>
                  <a:srgbClr val="000000"/>
                </a:solidFill>
                <a:ea typeface="Calibri" charset="0"/>
              </a:rPr>
              <a:t>Anaktuvuk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 fire scar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  <a:p>
            <a:pPr algn="l"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C53,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#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210,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Run ID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192145: </a:t>
            </a:r>
            <a:r>
              <a:rPr lang="en-US" sz="1600" dirty="0" err="1">
                <a:solidFill>
                  <a:srgbClr val="000000"/>
                </a:solidFill>
                <a:ea typeface="Calibri" charset="0"/>
              </a:rPr>
              <a:t>Anaktuvuk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 fire scar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0000FF"/>
                </a:solidFill>
              </a:rPr>
              <a:t>Winston Olson-Duvall, JPL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B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328" y="5105707"/>
            <a:ext cx="8272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 smtClean="0">
                <a:ea typeface="Calibri" charset="0"/>
              </a:rPr>
              <a:t>A</a:t>
            </a:r>
            <a:r>
              <a:rPr lang="en-US" sz="1600" dirty="0" smtClean="0">
                <a:ea typeface="Calibri" charset="0"/>
              </a:rPr>
              <a:t>. Discoloration from 2007 burn;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excessive popcorn clouds in middle of this image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  <a:p>
            <a:pPr algn="l"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. Discoloration from 2007 burn transitions to more normal green as line passes over the burn into undisturbed tundra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582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g20170713t201001_geo - C52-209 - Anaktuvuk Fire Scar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30399" y="-8734464"/>
            <a:ext cx="1371600" cy="26242542"/>
          </a:xfrm>
          <a:prstGeom prst="rect">
            <a:avLst/>
          </a:prstGeom>
        </p:spPr>
      </p:pic>
      <p:pic>
        <p:nvPicPr>
          <p:cNvPr id="3" name="Picture 2" descr="ang20170713t195536_geo - C51-208 - Anaktuvuk Fire Scar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137023" y="-5849806"/>
            <a:ext cx="1371600" cy="17455790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13 July 2017/DOY 194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Deadhorse – </a:t>
            </a:r>
            <a:r>
              <a:rPr lang="en-US" dirty="0" err="1">
                <a:solidFill>
                  <a:schemeClr val="accent2"/>
                </a:solidFill>
              </a:rPr>
              <a:t>Toolik</a:t>
            </a:r>
            <a:r>
              <a:rPr lang="en-US" dirty="0">
                <a:solidFill>
                  <a:schemeClr val="accent2"/>
                </a:solidFill>
              </a:rPr>
              <a:t> Lake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</a:t>
            </a:r>
            <a:r>
              <a:rPr lang="en-US" sz="1800" dirty="0" smtClean="0"/>
              <a:t>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  <a:hlinkClick r:id="rId5"/>
              </a:rPr>
              <a:t>https://avirisng.jpl.nasa.gov/cgi/flights.cgi?step=view_flightlog&amp;flight_id=</a:t>
            </a:r>
            <a:r>
              <a:rPr lang="en-US" sz="1600" dirty="0" smtClean="0">
                <a:solidFill>
                  <a:srgbClr val="0000FF"/>
                </a:solidFill>
                <a:hlinkClick r:id="rId5"/>
              </a:rPr>
              <a:t>ang20170713t</a:t>
            </a:r>
            <a:endParaRPr lang="en-US" sz="1600" dirty="0" smtClean="0">
              <a:solidFill>
                <a:srgbClr val="0000FF"/>
              </a:solidFill>
            </a:endParaRPr>
          </a:p>
          <a:p>
            <a:pPr algn="l"/>
            <a:r>
              <a:rPr lang="en-US" sz="1600" dirty="0" smtClean="0">
                <a:ea typeface="Calibri" charset="0"/>
              </a:rPr>
              <a:t>A.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C51, Track Air #208, Run ID 195536: </a:t>
            </a:r>
            <a:r>
              <a:rPr lang="en-US" sz="1600" dirty="0" err="1">
                <a:solidFill>
                  <a:srgbClr val="000000"/>
                </a:solidFill>
                <a:ea typeface="Calibri" charset="0"/>
              </a:rPr>
              <a:t>Anaktuvuk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 fire scar</a:t>
            </a:r>
          </a:p>
          <a:p>
            <a:pPr algn="l"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C52,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#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209,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Run ID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201001: </a:t>
            </a:r>
            <a:r>
              <a:rPr lang="en-US" sz="1600" dirty="0" err="1">
                <a:solidFill>
                  <a:srgbClr val="000000"/>
                </a:solidFill>
                <a:ea typeface="Calibri" charset="0"/>
              </a:rPr>
              <a:t>Anaktuvuk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 fire scar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0000FF"/>
                </a:solidFill>
              </a:rPr>
              <a:t>Winston Olson-Duvall, JPL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B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328" y="5105707"/>
            <a:ext cx="8272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 smtClean="0">
                <a:ea typeface="Calibri" charset="0"/>
              </a:rPr>
              <a:t>A</a:t>
            </a:r>
            <a:r>
              <a:rPr lang="en-US" sz="1600" dirty="0" smtClean="0">
                <a:ea typeface="Calibri" charset="0"/>
              </a:rPr>
              <a:t>. Perpendicular transect along the northern portion of the burn scar – burn was between the 2 rivers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  <a:p>
            <a:pPr algn="l"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. Discoloration from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989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g20170713t202702_geo -C48-205 - NEON Toolik Lake box; Imnaviat Creek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684011" y="-4028643"/>
            <a:ext cx="1371600" cy="16549767"/>
          </a:xfrm>
          <a:prstGeom prst="rect">
            <a:avLst/>
          </a:prstGeom>
        </p:spPr>
      </p:pic>
      <p:pic>
        <p:nvPicPr>
          <p:cNvPr id="2" name="Picture 1" descr="ang20170713t193807_geo - C50-207 - Anaktuvuk Fire Scar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611464" y="-5396256"/>
            <a:ext cx="1371600" cy="16404672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13 July 2017/DOY 194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Deadhorse – </a:t>
            </a:r>
            <a:r>
              <a:rPr lang="en-US" dirty="0" err="1">
                <a:solidFill>
                  <a:schemeClr val="accent2"/>
                </a:solidFill>
              </a:rPr>
              <a:t>Toolik</a:t>
            </a:r>
            <a:r>
              <a:rPr lang="en-US" dirty="0">
                <a:solidFill>
                  <a:schemeClr val="accent2"/>
                </a:solidFill>
              </a:rPr>
              <a:t> Lake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</a:t>
            </a:r>
            <a:r>
              <a:rPr lang="en-US" sz="1800" dirty="0" smtClean="0"/>
              <a:t>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  <a:hlinkClick r:id="rId5"/>
              </a:rPr>
              <a:t>https://avirisng.jpl.nasa.gov/cgi/flights.cgi?step=view_flightlog&amp;flight_id=</a:t>
            </a:r>
            <a:r>
              <a:rPr lang="en-US" sz="1600" dirty="0" smtClean="0">
                <a:solidFill>
                  <a:srgbClr val="0000FF"/>
                </a:solidFill>
                <a:hlinkClick r:id="rId5"/>
              </a:rPr>
              <a:t>ang20170713t</a:t>
            </a:r>
            <a:endParaRPr lang="en-US" sz="1600" dirty="0" smtClean="0">
              <a:solidFill>
                <a:srgbClr val="0000FF"/>
              </a:solidFill>
            </a:endParaRPr>
          </a:p>
          <a:p>
            <a:pPr algn="l"/>
            <a:r>
              <a:rPr lang="en-US" sz="1600" dirty="0" smtClean="0">
                <a:ea typeface="Calibri" charset="0"/>
              </a:rPr>
              <a:t>A.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C50, Track Air #207, Run ID 193807: </a:t>
            </a:r>
            <a:r>
              <a:rPr lang="en-US" sz="1600" dirty="0" err="1" smtClean="0">
                <a:solidFill>
                  <a:srgbClr val="000000"/>
                </a:solidFill>
                <a:ea typeface="Calibri" charset="0"/>
              </a:rPr>
              <a:t>Anaktuvuk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 fire scar – </a:t>
            </a:r>
            <a:r>
              <a:rPr lang="en-US" sz="1600" dirty="0" err="1" smtClean="0">
                <a:solidFill>
                  <a:srgbClr val="000000"/>
                </a:solidFill>
                <a:ea typeface="Calibri" charset="0"/>
              </a:rPr>
              <a:t>perp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 N transect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  <a:p>
            <a:pPr algn="l"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C48,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#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205,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Run ID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202702: NEON </a:t>
            </a:r>
            <a:r>
              <a:rPr lang="en-US" sz="1600" dirty="0" err="1" smtClean="0">
                <a:solidFill>
                  <a:srgbClr val="000000"/>
                </a:solidFill>
                <a:ea typeface="Calibri" charset="0"/>
              </a:rPr>
              <a:t>Toolik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 Lake box; </a:t>
            </a:r>
            <a:r>
              <a:rPr lang="en-US" sz="1600" dirty="0" err="1" smtClean="0">
                <a:solidFill>
                  <a:srgbClr val="000000"/>
                </a:solidFill>
                <a:ea typeface="Calibri" charset="0"/>
              </a:rPr>
              <a:t>Imnaviat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 Creek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0000FF"/>
                </a:solidFill>
              </a:rPr>
              <a:t>Winston Olson-Duvall, JPL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B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328" y="5000600"/>
            <a:ext cx="8272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 smtClean="0">
                <a:ea typeface="Calibri" charset="0"/>
              </a:rPr>
              <a:t>A</a:t>
            </a:r>
            <a:r>
              <a:rPr lang="en-US" sz="1600" dirty="0" smtClean="0">
                <a:ea typeface="Calibri" charset="0"/>
              </a:rPr>
              <a:t>. Perpendicular transect along the northern portion of the burn scar – burn was between the 2 rivers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  <a:p>
            <a:pPr algn="l"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. Popcorn clouds scattered throughout the image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782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g20170713t211515_geo - D11-232 - Deadhorse Energy Grid East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165725" y="-5369790"/>
            <a:ext cx="1371600" cy="19513194"/>
          </a:xfrm>
          <a:prstGeom prst="rect">
            <a:avLst/>
          </a:prstGeom>
        </p:spPr>
      </p:pic>
      <p:pic>
        <p:nvPicPr>
          <p:cNvPr id="2" name="Picture 1" descr="ang20170713t210131_geo - D12-233 - Deadhorse Energy Grid West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210406" y="-6923189"/>
            <a:ext cx="1371600" cy="19602555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13 July 2017/DOY 194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Deadhorse – </a:t>
            </a:r>
            <a:r>
              <a:rPr lang="en-US" dirty="0" err="1">
                <a:solidFill>
                  <a:schemeClr val="accent2"/>
                </a:solidFill>
              </a:rPr>
              <a:t>Toolik</a:t>
            </a:r>
            <a:r>
              <a:rPr lang="en-US" dirty="0">
                <a:solidFill>
                  <a:schemeClr val="accent2"/>
                </a:solidFill>
              </a:rPr>
              <a:t> Lake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</a:t>
            </a:r>
            <a:r>
              <a:rPr lang="en-US" sz="1800" dirty="0" smtClean="0"/>
              <a:t>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  <a:hlinkClick r:id="rId5"/>
              </a:rPr>
              <a:t>https://avirisng.jpl.nasa.gov/cgi/flights.cgi?step=view_flightlog&amp;flight_id=</a:t>
            </a:r>
            <a:r>
              <a:rPr lang="en-US" sz="1600" dirty="0" smtClean="0">
                <a:solidFill>
                  <a:srgbClr val="0000FF"/>
                </a:solidFill>
                <a:hlinkClick r:id="rId5"/>
              </a:rPr>
              <a:t>ang20170713t</a:t>
            </a:r>
            <a:endParaRPr lang="en-US" sz="1600" dirty="0" smtClean="0">
              <a:solidFill>
                <a:srgbClr val="0000FF"/>
              </a:solidFill>
            </a:endParaRPr>
          </a:p>
          <a:p>
            <a:pPr algn="l"/>
            <a:r>
              <a:rPr lang="en-US" sz="1600" dirty="0" smtClean="0">
                <a:ea typeface="Calibri" charset="0"/>
              </a:rPr>
              <a:t>A.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D12,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#233,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Run ID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210131: Deadhorse Energy Grid East</a:t>
            </a:r>
          </a:p>
          <a:p>
            <a:pPr algn="l"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B. Line D11, Track Air #232, Run ID 211515: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Deadhorse Energy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Grid East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0000FF"/>
                </a:solidFill>
              </a:rPr>
              <a:t>Winston Olson-Duvall, JPL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B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328" y="5105707"/>
            <a:ext cx="82725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 smtClean="0">
                <a:ea typeface="Calibri" charset="0"/>
              </a:rPr>
              <a:t>A</a:t>
            </a:r>
            <a:r>
              <a:rPr lang="en-US" sz="1600" dirty="0" smtClean="0">
                <a:ea typeface="Calibri" charset="0"/>
              </a:rPr>
              <a:t>. Interesting coastal water imagery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  <a:p>
            <a:pPr algn="l"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. Many oil &amp; gas facilities as well reclamation pools in this image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223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g20170713t212839_geo - D9-230 - Deadhorse Energy Grid East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102941" y="-6815725"/>
            <a:ext cx="1371600" cy="19387626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13 July 2017/DOY 194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Deadhorse – </a:t>
            </a:r>
            <a:r>
              <a:rPr lang="en-US" dirty="0" err="1">
                <a:solidFill>
                  <a:schemeClr val="accent2"/>
                </a:solidFill>
              </a:rPr>
              <a:t>Toolik</a:t>
            </a:r>
            <a:r>
              <a:rPr lang="en-US" dirty="0">
                <a:solidFill>
                  <a:schemeClr val="accent2"/>
                </a:solidFill>
              </a:rPr>
              <a:t> Lake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</a:t>
            </a:r>
            <a:r>
              <a:rPr lang="en-US" sz="1800" dirty="0" smtClean="0"/>
              <a:t>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  <a:hlinkClick r:id="rId4"/>
              </a:rPr>
              <a:t>https://avirisng.jpl.nasa.gov/cgi/flights.cgi?step=view_flightlog&amp;flight_id=</a:t>
            </a:r>
            <a:r>
              <a:rPr lang="en-US" sz="1600" dirty="0" smtClean="0">
                <a:solidFill>
                  <a:srgbClr val="0000FF"/>
                </a:solidFill>
                <a:hlinkClick r:id="rId4"/>
              </a:rPr>
              <a:t>ang20170713t</a:t>
            </a:r>
            <a:endParaRPr lang="en-US" sz="1600" dirty="0" smtClean="0">
              <a:solidFill>
                <a:srgbClr val="0000FF"/>
              </a:solidFill>
            </a:endParaRPr>
          </a:p>
          <a:p>
            <a:pPr algn="l"/>
            <a:r>
              <a:rPr lang="en-US" sz="1600" dirty="0" smtClean="0">
                <a:ea typeface="Calibri" charset="0"/>
              </a:rPr>
              <a:t>A.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D9,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#230,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Run ID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212839: Deadhorse Energy Grid East</a:t>
            </a:r>
          </a:p>
          <a:p>
            <a:pPr algn="l"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B. Line D11, Track Air #232, Run ID 211515: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Deadhorse Energy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Grid East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0000FF"/>
                </a:solidFill>
              </a:rPr>
              <a:t>Winston Olson-Duvall, JPL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B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328" y="5105707"/>
            <a:ext cx="82725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 smtClean="0">
                <a:ea typeface="Calibri" charset="0"/>
              </a:rPr>
              <a:t>A</a:t>
            </a:r>
            <a:r>
              <a:rPr lang="en-US" sz="1600" dirty="0" smtClean="0">
                <a:ea typeface="Calibri" charset="0"/>
              </a:rPr>
              <a:t>.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Several oil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&amp; gas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facilities, pipelines, </a:t>
            </a:r>
            <a:r>
              <a:rPr lang="en-US" sz="1600" dirty="0" err="1" smtClean="0">
                <a:solidFill>
                  <a:srgbClr val="000000"/>
                </a:solidFill>
                <a:ea typeface="Calibri" charset="0"/>
              </a:rPr>
              <a:t>etc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  <a:p>
            <a:pPr algn="l"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. TBD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71192" y="4136504"/>
            <a:ext cx="2778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Quicklook</a:t>
            </a:r>
            <a:r>
              <a:rPr lang="en-US" b="1" dirty="0" smtClean="0">
                <a:solidFill>
                  <a:srgbClr val="FF0000"/>
                </a:solidFill>
              </a:rPr>
              <a:t> in process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025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g20170714t000338_geo - D20-241 - Deadhorse Energy Grid West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765968" y="-7970033"/>
            <a:ext cx="1371600" cy="24713681"/>
          </a:xfrm>
          <a:prstGeom prst="rect">
            <a:avLst/>
          </a:prstGeom>
        </p:spPr>
      </p:pic>
      <p:pic>
        <p:nvPicPr>
          <p:cNvPr id="5" name="Picture 4" descr="ang20170713t215054_geo - D21-242 - Deadhorse Energy Grid West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951629" y="-1664413"/>
            <a:ext cx="1371600" cy="9085002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13 July 2017/DOY 194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Deadhorse – </a:t>
            </a:r>
            <a:r>
              <a:rPr lang="en-US" dirty="0" err="1">
                <a:solidFill>
                  <a:schemeClr val="accent2"/>
                </a:solidFill>
              </a:rPr>
              <a:t>Toolik</a:t>
            </a:r>
            <a:r>
              <a:rPr lang="en-US" dirty="0">
                <a:solidFill>
                  <a:schemeClr val="accent2"/>
                </a:solidFill>
              </a:rPr>
              <a:t> Lake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</a:t>
            </a:r>
            <a:r>
              <a:rPr lang="en-US" sz="1800" dirty="0" smtClean="0"/>
              <a:t>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  <a:hlinkClick r:id="rId5"/>
              </a:rPr>
              <a:t>https://avirisng.jpl.nasa.gov/cgi/flights.cgi?step=view_flightlog&amp;flight_id=</a:t>
            </a:r>
            <a:r>
              <a:rPr lang="en-US" sz="1600" dirty="0" smtClean="0">
                <a:solidFill>
                  <a:srgbClr val="0000FF"/>
                </a:solidFill>
                <a:hlinkClick r:id="rId5"/>
              </a:rPr>
              <a:t>ang20170713t</a:t>
            </a:r>
            <a:endParaRPr lang="en-US" sz="1600" dirty="0" smtClean="0">
              <a:solidFill>
                <a:srgbClr val="0000FF"/>
              </a:solidFill>
            </a:endParaRPr>
          </a:p>
          <a:p>
            <a:pPr algn="l"/>
            <a:r>
              <a:rPr lang="en-US" sz="1600" dirty="0" smtClean="0">
                <a:ea typeface="Calibri" charset="0"/>
              </a:rPr>
              <a:t>A.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D21,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#242,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Run ID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215054: Deadhorse Energy Grid West</a:t>
            </a:r>
          </a:p>
          <a:p>
            <a:pPr algn="l"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B. Line D20, Track Air #241, Run ID 000338: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Deadhorse Energy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Grid West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0000FF"/>
                </a:solidFill>
              </a:rPr>
              <a:t>Winston Olson-Duvall, JPL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B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328" y="5105707"/>
            <a:ext cx="82725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 smtClean="0">
                <a:ea typeface="Calibri" charset="0"/>
              </a:rPr>
              <a:t>A</a:t>
            </a:r>
            <a:r>
              <a:rPr lang="en-US" sz="1600" dirty="0" smtClean="0">
                <a:ea typeface="Calibri" charset="0"/>
              </a:rPr>
              <a:t>. A large facility seen near the center of this image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  <a:p>
            <a:pPr algn="l"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. Mostly roads &amp; pipelines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338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g20170714t002620_geo - D18-239 - Deadhorse Energy Grid West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527652" y="-7731717"/>
            <a:ext cx="1371600" cy="24237048"/>
          </a:xfrm>
          <a:prstGeom prst="rect">
            <a:avLst/>
          </a:prstGeom>
        </p:spPr>
      </p:pic>
      <p:pic>
        <p:nvPicPr>
          <p:cNvPr id="2" name="Picture 1" descr="ang20170714t001457_geo - D19-240 - Deadhorse Energy Grid West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535419" y="-9248202"/>
            <a:ext cx="1371600" cy="24252581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13 July 2017/DOY 194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Deadhorse – </a:t>
            </a:r>
            <a:r>
              <a:rPr lang="en-US" dirty="0" err="1">
                <a:solidFill>
                  <a:schemeClr val="accent2"/>
                </a:solidFill>
              </a:rPr>
              <a:t>Toolik</a:t>
            </a:r>
            <a:r>
              <a:rPr lang="en-US" dirty="0">
                <a:solidFill>
                  <a:schemeClr val="accent2"/>
                </a:solidFill>
              </a:rPr>
              <a:t> Lake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</a:t>
            </a:r>
            <a:r>
              <a:rPr lang="en-US" sz="1800" dirty="0" smtClean="0"/>
              <a:t>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  <a:hlinkClick r:id="rId5"/>
              </a:rPr>
              <a:t>https://avirisng.jpl.nasa.gov/cgi/flights.cgi?step=view_flightlog&amp;flight_id=</a:t>
            </a:r>
            <a:r>
              <a:rPr lang="en-US" sz="1600" dirty="0" smtClean="0">
                <a:solidFill>
                  <a:srgbClr val="0000FF"/>
                </a:solidFill>
                <a:hlinkClick r:id="rId5"/>
              </a:rPr>
              <a:t>ang20170714t</a:t>
            </a:r>
            <a:endParaRPr lang="en-US" sz="1600" dirty="0" smtClean="0">
              <a:solidFill>
                <a:srgbClr val="0000FF"/>
              </a:solidFill>
            </a:endParaRPr>
          </a:p>
          <a:p>
            <a:pPr algn="l"/>
            <a:r>
              <a:rPr lang="en-US" sz="1600" dirty="0" smtClean="0">
                <a:ea typeface="Calibri" charset="0"/>
              </a:rPr>
              <a:t>A.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D19,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#240,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Run ID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001457: Deadhorse Energy Grid West</a:t>
            </a:r>
          </a:p>
          <a:p>
            <a:pPr algn="l"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B. Line D18, Track Air #239, Run ID 002620: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Deadhorse Energy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Grid West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0000FF"/>
                </a:solidFill>
              </a:rPr>
              <a:t>Winston Olson-Duvall, JPL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B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328" y="5105707"/>
            <a:ext cx="82725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 smtClean="0">
                <a:ea typeface="Calibri" charset="0"/>
              </a:rPr>
              <a:t>A</a:t>
            </a:r>
            <a:r>
              <a:rPr lang="en-US" sz="1600" dirty="0" smtClean="0">
                <a:ea typeface="Calibri" charset="0"/>
              </a:rPr>
              <a:t>. Facilities intermixed with small, bright green lakes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  <a:p>
            <a:pPr algn="l"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. Mostly roads &amp; pipelines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629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g20170714t004926_geo - D16-237 - Deadhorse Energy Grid West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870608" y="-8074673"/>
            <a:ext cx="1371600" cy="24922961"/>
          </a:xfrm>
          <a:prstGeom prst="rect">
            <a:avLst/>
          </a:prstGeom>
        </p:spPr>
      </p:pic>
      <p:pic>
        <p:nvPicPr>
          <p:cNvPr id="5" name="Picture 4" descr="ang20170714t003820_geo - D17-238 - Deadhorse Energy Grid West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745272" y="-9461504"/>
            <a:ext cx="1371600" cy="24672287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13 July 2017/DOY 194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Deadhorse – </a:t>
            </a:r>
            <a:r>
              <a:rPr lang="en-US" dirty="0" err="1">
                <a:solidFill>
                  <a:schemeClr val="accent2"/>
                </a:solidFill>
              </a:rPr>
              <a:t>Toolik</a:t>
            </a:r>
            <a:r>
              <a:rPr lang="en-US" dirty="0">
                <a:solidFill>
                  <a:schemeClr val="accent2"/>
                </a:solidFill>
              </a:rPr>
              <a:t> Lake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</a:t>
            </a:r>
            <a:r>
              <a:rPr lang="en-US" sz="1800" dirty="0" smtClean="0"/>
              <a:t>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  <a:hlinkClick r:id="rId5"/>
              </a:rPr>
              <a:t>https://avirisng.jpl.nasa.gov/cgi/flights.cgi?step=view_flightlog&amp;flight_id=</a:t>
            </a:r>
            <a:r>
              <a:rPr lang="en-US" sz="1600" dirty="0" smtClean="0">
                <a:solidFill>
                  <a:srgbClr val="0000FF"/>
                </a:solidFill>
                <a:hlinkClick r:id="rId5"/>
              </a:rPr>
              <a:t>ang20170714t</a:t>
            </a:r>
            <a:endParaRPr lang="en-US" sz="1600" dirty="0" smtClean="0">
              <a:solidFill>
                <a:srgbClr val="0000FF"/>
              </a:solidFill>
            </a:endParaRPr>
          </a:p>
          <a:p>
            <a:pPr algn="l"/>
            <a:r>
              <a:rPr lang="en-US" sz="1600" dirty="0" smtClean="0">
                <a:ea typeface="Calibri" charset="0"/>
              </a:rPr>
              <a:t>A.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D17,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#238,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Run ID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003820: Deadhorse Energy Grid West</a:t>
            </a:r>
          </a:p>
          <a:p>
            <a:pPr algn="l"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B. Line D16, Track Air #237, Run ID 004926: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Deadhorse Energy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Grid West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0000FF"/>
                </a:solidFill>
              </a:rPr>
              <a:t>Winston Olson-Duvall, JPL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B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328" y="5105707"/>
            <a:ext cx="82725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 smtClean="0">
                <a:ea typeface="Calibri" charset="0"/>
              </a:rPr>
              <a:t>A</a:t>
            </a:r>
            <a:r>
              <a:rPr lang="en-US" sz="1600" dirty="0" smtClean="0">
                <a:ea typeface="Calibri" charset="0"/>
              </a:rPr>
              <a:t>. Portions of a large facility complex at the end of the image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  <a:p>
            <a:pPr algn="l"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. Major facility and road network in the middle third of this image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371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IRIS-NG logo.png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3" y="1544216"/>
            <a:ext cx="8686800" cy="3762732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15008" y="176064"/>
            <a:ext cx="5976664" cy="610840"/>
          </a:xfrm>
          <a:ln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</a:rPr>
              <a:t>13 July 2017</a:t>
            </a:r>
            <a:r>
              <a:rPr lang="en-US" dirty="0">
                <a:solidFill>
                  <a:schemeClr val="accent2"/>
                </a:solidFill>
              </a:rPr>
              <a:t>/DOY </a:t>
            </a:r>
            <a:r>
              <a:rPr lang="en-US" dirty="0" smtClean="0">
                <a:solidFill>
                  <a:schemeClr val="accent2"/>
                </a:solidFill>
              </a:rPr>
              <a:t>194 </a:t>
            </a:r>
            <a:r>
              <a:rPr lang="en-US" dirty="0">
                <a:solidFill>
                  <a:schemeClr val="accent2"/>
                </a:solidFill>
              </a:rPr>
              <a:t/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Deadhorse – </a:t>
            </a:r>
            <a:r>
              <a:rPr lang="en-US" dirty="0" err="1" smtClean="0">
                <a:solidFill>
                  <a:schemeClr val="accent2"/>
                </a:solidFill>
              </a:rPr>
              <a:t>Toolik</a:t>
            </a:r>
            <a:r>
              <a:rPr lang="en-US" dirty="0" smtClean="0">
                <a:solidFill>
                  <a:schemeClr val="accent2"/>
                </a:solidFill>
              </a:rPr>
              <a:t> Lake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Content Placeholder 11"/>
          <p:cNvSpPr>
            <a:spLocks noGrp="1"/>
          </p:cNvSpPr>
          <p:nvPr>
            <p:ph idx="1"/>
          </p:nvPr>
        </p:nvSpPr>
        <p:spPr bwMode="auto">
          <a:xfrm>
            <a:off x="238944" y="1040160"/>
            <a:ext cx="8280920" cy="40324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en-US" sz="1800" b="1" dirty="0" smtClean="0">
                <a:latin typeface="Arial" charset="0"/>
                <a:ea typeface="Calibri" charset="0"/>
              </a:rPr>
              <a:t>Daily Status</a:t>
            </a:r>
            <a:r>
              <a:rPr lang="en-US" sz="1800" dirty="0" smtClean="0">
                <a:latin typeface="Arial" charset="0"/>
                <a:ea typeface="Calibri" charset="0"/>
              </a:rPr>
              <a:t>:</a:t>
            </a:r>
          </a:p>
          <a:p>
            <a:r>
              <a:rPr lang="en-US" sz="1800" b="1" dirty="0" smtClean="0"/>
              <a:t>AVIRIS-NG / N53W </a:t>
            </a:r>
            <a:r>
              <a:rPr lang="en-US" sz="1800" b="1" dirty="0"/>
              <a:t>ABoVE CAMPAIGN (CANADA / ALASKA)</a:t>
            </a:r>
            <a:r>
              <a:rPr lang="en-US" sz="1800" b="1" i="1" dirty="0"/>
              <a:t> </a:t>
            </a:r>
            <a:endParaRPr lang="en-US" sz="1800" dirty="0" smtClean="0"/>
          </a:p>
          <a:p>
            <a:r>
              <a:rPr lang="en-US" sz="1800" dirty="0" smtClean="0"/>
              <a:t>REPORT </a:t>
            </a:r>
            <a:r>
              <a:rPr lang="en-US" sz="1800" dirty="0"/>
              <a:t>DATE:  </a:t>
            </a:r>
            <a:r>
              <a:rPr lang="en-US" sz="1800" dirty="0" smtClean="0"/>
              <a:t>8 July 2018</a:t>
            </a:r>
            <a:endParaRPr lang="en-US" sz="1800" dirty="0"/>
          </a:p>
          <a:p>
            <a:r>
              <a:rPr lang="en-US" sz="1800" dirty="0"/>
              <a:t>Current Status of Aircraft:  </a:t>
            </a:r>
            <a:r>
              <a:rPr lang="en-US" sz="1800" dirty="0" smtClean="0"/>
              <a:t>	</a:t>
            </a:r>
            <a:r>
              <a:rPr lang="en-US" sz="1800" b="1" dirty="0" smtClean="0">
                <a:solidFill>
                  <a:srgbClr val="FF6600"/>
                </a:solidFill>
              </a:rPr>
              <a:t>Yellow</a:t>
            </a:r>
            <a:endParaRPr lang="en-US" sz="1800" dirty="0">
              <a:solidFill>
                <a:srgbClr val="FF6600"/>
              </a:solidFill>
            </a:endParaRPr>
          </a:p>
          <a:p>
            <a:r>
              <a:rPr lang="en-US" sz="1800" dirty="0"/>
              <a:t>Current Status of </a:t>
            </a:r>
            <a:r>
              <a:rPr lang="en-US" sz="1800" dirty="0" smtClean="0"/>
              <a:t>AVIRIS: </a:t>
            </a:r>
            <a:r>
              <a:rPr lang="en-US" sz="1800" dirty="0"/>
              <a:t> </a:t>
            </a:r>
            <a:r>
              <a:rPr lang="en-US" sz="1800" dirty="0" smtClean="0"/>
              <a:t>	</a:t>
            </a:r>
            <a:r>
              <a:rPr lang="en-US" sz="1800" b="1" dirty="0">
                <a:solidFill>
                  <a:srgbClr val="008000"/>
                </a:solidFill>
              </a:rPr>
              <a:t>GREEN</a:t>
            </a:r>
            <a:endParaRPr lang="en-US" sz="1800" dirty="0">
              <a:solidFill>
                <a:srgbClr val="FF6600"/>
              </a:solidFill>
            </a:endParaRPr>
          </a:p>
          <a:p>
            <a:r>
              <a:rPr lang="en-US" sz="1800" dirty="0" smtClean="0"/>
              <a:t>Current </a:t>
            </a:r>
            <a:r>
              <a:rPr lang="en-US" sz="1800" dirty="0"/>
              <a:t>Deployment Location:  </a:t>
            </a:r>
            <a:r>
              <a:rPr lang="en-US" sz="1800" dirty="0" smtClean="0"/>
              <a:t>Fairbanks AK (PAFA)</a:t>
            </a:r>
          </a:p>
          <a:p>
            <a:r>
              <a:rPr lang="en-US" sz="1800" dirty="0" smtClean="0"/>
              <a:t>Crew:  </a:t>
            </a:r>
            <a:r>
              <a:rPr lang="en-US" sz="1800" dirty="0" smtClean="0">
                <a:solidFill>
                  <a:prstClr val="black"/>
                </a:solidFill>
              </a:rPr>
              <a:t>Rogers, </a:t>
            </a:r>
            <a:r>
              <a:rPr lang="en-US" sz="1800" dirty="0" err="1" smtClean="0">
                <a:solidFill>
                  <a:prstClr val="black"/>
                </a:solidFill>
              </a:rPr>
              <a:t>Heidt</a:t>
            </a:r>
            <a:r>
              <a:rPr lang="en-US" sz="1800" dirty="0" smtClean="0">
                <a:solidFill>
                  <a:prstClr val="black"/>
                </a:solidFill>
              </a:rPr>
              <a:t>, Nolte, Sullivan</a:t>
            </a:r>
          </a:p>
          <a:p>
            <a:r>
              <a:rPr lang="en-US" sz="1800" dirty="0" smtClean="0">
                <a:latin typeface="Arial" charset="0"/>
                <a:ea typeface="Calibri" charset="0"/>
              </a:rPr>
              <a:t>Science </a:t>
            </a:r>
            <a:r>
              <a:rPr lang="en-US" sz="1800" dirty="0">
                <a:latin typeface="Arial" charset="0"/>
                <a:ea typeface="Calibri" charset="0"/>
              </a:rPr>
              <a:t>Coordinator: </a:t>
            </a:r>
            <a:r>
              <a:rPr lang="en-US" sz="1800" dirty="0" smtClean="0">
                <a:latin typeface="Arial" charset="0"/>
                <a:ea typeface="Calibri" charset="0"/>
              </a:rPr>
              <a:t>A Thorpe</a:t>
            </a:r>
          </a:p>
          <a:p>
            <a:r>
              <a:rPr lang="en-US" sz="1800" dirty="0" smtClean="0">
                <a:latin typeface="Arial" charset="0"/>
                <a:ea typeface="Calibri" charset="0"/>
              </a:rPr>
              <a:t>Science </a:t>
            </a:r>
            <a:r>
              <a:rPr lang="en-US" sz="1800" dirty="0">
                <a:latin typeface="Arial" charset="0"/>
                <a:ea typeface="Calibri" charset="0"/>
              </a:rPr>
              <a:t>Lead: </a:t>
            </a:r>
            <a:r>
              <a:rPr lang="en-US" sz="1800" dirty="0" smtClean="0">
                <a:latin typeface="Arial" charset="0"/>
                <a:ea typeface="Calibri" charset="0"/>
              </a:rPr>
              <a:t>C Miller</a:t>
            </a:r>
          </a:p>
          <a:p>
            <a:r>
              <a:rPr lang="en-US" sz="1800" dirty="0" smtClean="0">
                <a:latin typeface="Arial" charset="0"/>
                <a:ea typeface="Calibri" charset="0"/>
              </a:rPr>
              <a:t>Project Managers: M Eastwood, I </a:t>
            </a:r>
            <a:r>
              <a:rPr lang="en-US" sz="1800" dirty="0" err="1" smtClean="0">
                <a:latin typeface="Arial" charset="0"/>
                <a:ea typeface="Calibri" charset="0"/>
              </a:rPr>
              <a:t>McCubbin</a:t>
            </a:r>
            <a:endParaRPr lang="en-US" sz="1800" dirty="0">
              <a:latin typeface="Arial" charset="0"/>
              <a:ea typeface="Calibri" charset="0"/>
            </a:endParaRPr>
          </a:p>
          <a:p>
            <a:r>
              <a:rPr lang="en-US" sz="1800" dirty="0" smtClean="0">
                <a:latin typeface="Arial" charset="0"/>
                <a:ea typeface="Calibri" charset="0"/>
              </a:rPr>
              <a:t>Instrument PI: R Green</a:t>
            </a:r>
            <a:endParaRPr lang="en-US" sz="1800" dirty="0">
              <a:latin typeface="Arial" charset="0"/>
              <a:ea typeface="Calibri" charset="0"/>
            </a:endParaRPr>
          </a:p>
          <a:p>
            <a:endParaRPr lang="en-US" sz="1800" dirty="0"/>
          </a:p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endParaRPr lang="en-US" sz="800" b="1" dirty="0">
              <a:latin typeface="Arial" charset="0"/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868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g20170714t011326_geo - D14-235 - Deadhorse Energy Grid West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798262" y="-8002327"/>
            <a:ext cx="1371600" cy="24778269"/>
          </a:xfrm>
          <a:prstGeom prst="rect">
            <a:avLst/>
          </a:prstGeom>
        </p:spPr>
      </p:pic>
      <p:pic>
        <p:nvPicPr>
          <p:cNvPr id="2" name="Picture 1" descr="ang20170714t010055_geo - D15-236 - Deadhorse Energy Grid West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533041" y="-9245825"/>
            <a:ext cx="1371600" cy="24247826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13 July 2017/DOY 194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Deadhorse – </a:t>
            </a:r>
            <a:r>
              <a:rPr lang="en-US" dirty="0" err="1">
                <a:solidFill>
                  <a:schemeClr val="accent2"/>
                </a:solidFill>
              </a:rPr>
              <a:t>Toolik</a:t>
            </a:r>
            <a:r>
              <a:rPr lang="en-US" dirty="0">
                <a:solidFill>
                  <a:schemeClr val="accent2"/>
                </a:solidFill>
              </a:rPr>
              <a:t> Lake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</a:t>
            </a:r>
            <a:r>
              <a:rPr lang="en-US" sz="1800" dirty="0" smtClean="0"/>
              <a:t>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  <a:hlinkClick r:id="rId5"/>
              </a:rPr>
              <a:t>https://avirisng.jpl.nasa.gov/cgi/flights.cgi?step=view_flightlog&amp;flight_id=</a:t>
            </a:r>
            <a:r>
              <a:rPr lang="en-US" sz="1600" dirty="0" smtClean="0">
                <a:solidFill>
                  <a:srgbClr val="0000FF"/>
                </a:solidFill>
                <a:hlinkClick r:id="rId5"/>
              </a:rPr>
              <a:t>ang20170714t</a:t>
            </a:r>
            <a:endParaRPr lang="en-US" sz="1600" dirty="0" smtClean="0">
              <a:solidFill>
                <a:srgbClr val="0000FF"/>
              </a:solidFill>
            </a:endParaRPr>
          </a:p>
          <a:p>
            <a:pPr algn="l"/>
            <a:r>
              <a:rPr lang="en-US" sz="1600" dirty="0" smtClean="0">
                <a:ea typeface="Calibri" charset="0"/>
              </a:rPr>
              <a:t>A.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D15,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#236,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Run ID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010055: Deadhorse Energy Grid West</a:t>
            </a:r>
          </a:p>
          <a:p>
            <a:pPr algn="l"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B. Line D14, Track Air #235, Run ID 011326: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Deadhorse Energy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Grid West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0000FF"/>
                </a:solidFill>
              </a:rPr>
              <a:t>Winston Olson-Duvall, JPL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B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328" y="5105707"/>
            <a:ext cx="82725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 smtClean="0">
                <a:ea typeface="Calibri" charset="0"/>
              </a:rPr>
              <a:t>A</a:t>
            </a:r>
            <a:r>
              <a:rPr lang="en-US" sz="1600" dirty="0" smtClean="0">
                <a:ea typeface="Calibri" charset="0"/>
              </a:rPr>
              <a:t>. Many facilities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  <a:p>
            <a:pPr algn="l"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. Major facility and road network in the middle third of this image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50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g20170714t012440_geo - D13-234 - Deadhorse Energy Grid West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782443" y="-9711251"/>
            <a:ext cx="1371600" cy="24746631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13 July 2017/DOY 194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Deadhorse – </a:t>
            </a:r>
            <a:r>
              <a:rPr lang="en-US" dirty="0" err="1">
                <a:solidFill>
                  <a:schemeClr val="accent2"/>
                </a:solidFill>
              </a:rPr>
              <a:t>Toolik</a:t>
            </a:r>
            <a:r>
              <a:rPr lang="en-US" dirty="0">
                <a:solidFill>
                  <a:schemeClr val="accent2"/>
                </a:solidFill>
              </a:rPr>
              <a:t> Lake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</a:t>
            </a:r>
            <a:r>
              <a:rPr lang="en-US" sz="1800" dirty="0" smtClean="0"/>
              <a:t>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  <a:hlinkClick r:id="rId4"/>
              </a:rPr>
              <a:t>https://avirisng.jpl.nasa.gov/cgi/flights.cgi?step=view_flightlog&amp;flight_id=</a:t>
            </a:r>
            <a:r>
              <a:rPr lang="en-US" sz="1600" dirty="0" smtClean="0">
                <a:solidFill>
                  <a:srgbClr val="0000FF"/>
                </a:solidFill>
                <a:hlinkClick r:id="rId4"/>
              </a:rPr>
              <a:t>ang20170714t</a:t>
            </a:r>
            <a:endParaRPr lang="en-US" sz="1600" dirty="0" smtClean="0">
              <a:solidFill>
                <a:srgbClr val="0000FF"/>
              </a:solidFill>
            </a:endParaRPr>
          </a:p>
          <a:p>
            <a:pPr marL="342900" indent="-342900" algn="l">
              <a:buAutoNum type="alphaUcPeriod"/>
            </a:pP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Line D13,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#234,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Run ID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012440: Deadhorse Energy Grid West</a:t>
            </a:r>
          </a:p>
          <a:p>
            <a:pPr marL="342900" indent="-342900" algn="l">
              <a:spcAft>
                <a:spcPts val="0"/>
              </a:spcAft>
              <a:buAutoNum type="alphaUcPeriod"/>
            </a:pPr>
            <a:endParaRPr lang="en-US" sz="1600" dirty="0">
              <a:solidFill>
                <a:srgbClr val="000000"/>
              </a:solidFill>
              <a:ea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0000FF"/>
                </a:solidFill>
              </a:rPr>
              <a:t>Winston Olson-Duvall, JPL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B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328" y="5105707"/>
            <a:ext cx="8272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 smtClean="0">
                <a:ea typeface="Calibri" charset="0"/>
              </a:rPr>
              <a:t>A</a:t>
            </a:r>
            <a:r>
              <a:rPr lang="en-US" sz="1600" dirty="0" smtClean="0">
                <a:ea typeface="Calibri" charset="0"/>
              </a:rPr>
              <a:t>. Furthest south of the Energy Grid West lines – no more development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492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35088" y="2048272"/>
            <a:ext cx="54511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/>
              <a:t>BACKUP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33319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7-13 at 16.29.15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1072" y="896144"/>
            <a:ext cx="5890589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Deadhorse Area </a:t>
            </a:r>
            <a:br>
              <a:rPr lang="en-US" dirty="0" smtClean="0"/>
            </a:br>
            <a:r>
              <a:rPr lang="en-US" dirty="0" smtClean="0"/>
              <a:t>FAA </a:t>
            </a:r>
            <a:r>
              <a:rPr lang="en-US" dirty="0" err="1" smtClean="0"/>
              <a:t>Webcamera</a:t>
            </a:r>
            <a:r>
              <a:rPr lang="en-US" dirty="0" smtClean="0"/>
              <a:t> Locations</a:t>
            </a:r>
            <a:endParaRPr lang="en-US" dirty="0"/>
          </a:p>
        </p:txBody>
      </p:sp>
      <p:pic>
        <p:nvPicPr>
          <p:cNvPr id="5" name="Picture 4" descr="Screen Shot 2017-07-12 at 18.01.30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9584" y="4064496"/>
            <a:ext cx="1994797" cy="18288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 bwMode="auto">
          <a:xfrm>
            <a:off x="7054552" y="4280520"/>
            <a:ext cx="457200" cy="54864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886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7-07-13-2156Z-hrpt_ykn_ir_100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408" y="1112168"/>
            <a:ext cx="4114800" cy="4114800"/>
          </a:xfrm>
          <a:prstGeom prst="rect">
            <a:avLst/>
          </a:prstGeom>
        </p:spPr>
      </p:pic>
      <p:pic>
        <p:nvPicPr>
          <p:cNvPr id="4" name="Picture 3" descr="2017-07-13-2156Z-hrpt_ykn_nir_100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112168"/>
            <a:ext cx="4114800" cy="4114800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15008" y="176064"/>
            <a:ext cx="5976664" cy="610840"/>
          </a:xfrm>
          <a:ln/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13 July 2017/DOY 194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Deadhorse – </a:t>
            </a:r>
            <a:r>
              <a:rPr lang="en-US" dirty="0" err="1">
                <a:solidFill>
                  <a:schemeClr val="accent2"/>
                </a:solidFill>
              </a:rPr>
              <a:t>Toolik</a:t>
            </a:r>
            <a:r>
              <a:rPr lang="en-US" dirty="0">
                <a:solidFill>
                  <a:schemeClr val="accent2"/>
                </a:solidFill>
              </a:rPr>
              <a:t> Lake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111152" y="3704456"/>
            <a:ext cx="576064" cy="1152128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 rot="20400000">
            <a:off x="1471839" y="1468302"/>
            <a:ext cx="640080" cy="13716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3240" y="1400200"/>
            <a:ext cx="1334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HRPT Vis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2156Z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67736" y="1328192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HRPT IR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2156Z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 rot="20400000">
            <a:off x="5782793" y="1468302"/>
            <a:ext cx="640080" cy="13716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382126"/>
            <a:ext cx="868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Clear skies across the eastern North Slope with low level smoke from the Upper Yukon fires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487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warning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448"/>
            <a:ext cx="3048000" cy="2286000"/>
          </a:xfrm>
          <a:prstGeom prst="rect">
            <a:avLst/>
          </a:prstGeom>
        </p:spPr>
      </p:pic>
      <p:pic>
        <p:nvPicPr>
          <p:cNvPr id="6" name="Picture 5" descr="10541-149998802100923797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568" y="3632448"/>
            <a:ext cx="3048000" cy="2286000"/>
          </a:xfrm>
          <a:prstGeom prst="rect">
            <a:avLst/>
          </a:prstGeom>
        </p:spPr>
      </p:pic>
      <p:pic>
        <p:nvPicPr>
          <p:cNvPr id="3" name="Picture 2" descr="10540-149998814349150560.jpe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3632448"/>
            <a:ext cx="3048000" cy="2286000"/>
          </a:xfrm>
          <a:prstGeom prst="rect">
            <a:avLst/>
          </a:prstGeom>
        </p:spPr>
      </p:pic>
      <p:pic>
        <p:nvPicPr>
          <p:cNvPr id="2" name="Picture 1" descr="10543-149998802110054288.jpe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408" y="1328192"/>
            <a:ext cx="3048000" cy="2286000"/>
          </a:xfrm>
          <a:prstGeom prst="rect">
            <a:avLst/>
          </a:prstGeom>
        </p:spPr>
      </p:pic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41288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13 July 2017/DOY 194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Deadhorse – </a:t>
            </a:r>
            <a:r>
              <a:rPr lang="en-US" dirty="0" err="1">
                <a:solidFill>
                  <a:schemeClr val="accent2"/>
                </a:solidFill>
              </a:rPr>
              <a:t>Toolik</a:t>
            </a:r>
            <a:r>
              <a:rPr lang="en-US" dirty="0">
                <a:solidFill>
                  <a:schemeClr val="accent2"/>
                </a:solidFill>
              </a:rPr>
              <a:t> Lake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936" y="928082"/>
            <a:ext cx="3362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/>
              <a:t>Deadhorse Airport (PASC)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903240" y="3704456"/>
            <a:ext cx="911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South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93233" y="3704456"/>
            <a:ext cx="726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East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15408" y="1400200"/>
            <a:ext cx="868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North</a:t>
            </a:r>
          </a:p>
        </p:txBody>
      </p:sp>
      <p:pic>
        <p:nvPicPr>
          <p:cNvPr id="13" name="Picture 12" descr="173-sectional.jpe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032" y="1328192"/>
            <a:ext cx="3048000" cy="2286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743" y="3704456"/>
            <a:ext cx="1481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Southwest</a:t>
            </a:r>
          </a:p>
        </p:txBody>
      </p:sp>
    </p:spTree>
    <p:extLst>
      <p:ext uri="{BB962C8B-B14F-4D97-AF65-F5344CB8AC3E}">
        <p14:creationId xmlns:p14="http://schemas.microsoft.com/office/powerpoint/2010/main" val="1376941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10651-149999150233015317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3632448"/>
            <a:ext cx="3048000" cy="2286000"/>
          </a:xfrm>
          <a:prstGeom prst="rect">
            <a:avLst/>
          </a:prstGeom>
        </p:spPr>
      </p:pic>
      <p:pic>
        <p:nvPicPr>
          <p:cNvPr id="9" name="Picture 8" descr="10654-149999168159363817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392" y="1328192"/>
            <a:ext cx="3048000" cy="2286000"/>
          </a:xfrm>
          <a:prstGeom prst="rect">
            <a:avLst/>
          </a:prstGeom>
        </p:spPr>
      </p:pic>
      <p:pic>
        <p:nvPicPr>
          <p:cNvPr id="6" name="Picture 5" descr="10653-149999156199249702.jpe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917" y="3632448"/>
            <a:ext cx="3048000" cy="2286000"/>
          </a:xfrm>
          <a:prstGeom prst="rect">
            <a:avLst/>
          </a:prstGeom>
        </p:spPr>
      </p:pic>
      <p:pic>
        <p:nvPicPr>
          <p:cNvPr id="5" name="Picture 4" descr="10652-149999114154075456.jpe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232" y="3632448"/>
            <a:ext cx="3048000" cy="2286000"/>
          </a:xfrm>
          <a:prstGeom prst="rect">
            <a:avLst/>
          </a:prstGeom>
        </p:spPr>
      </p:pic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41288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13 July 2017/DOY 194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Deadhorse – </a:t>
            </a:r>
            <a:r>
              <a:rPr lang="en-US" dirty="0" err="1">
                <a:solidFill>
                  <a:schemeClr val="accent2"/>
                </a:solidFill>
              </a:rPr>
              <a:t>Toolik</a:t>
            </a:r>
            <a:r>
              <a:rPr lang="en-US" dirty="0">
                <a:solidFill>
                  <a:schemeClr val="accent2"/>
                </a:solidFill>
              </a:rPr>
              <a:t> Lake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936" y="928082"/>
            <a:ext cx="7419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/>
              <a:t>North Slope (AA27) (West of Deadhorse Near Colville Delta)</a:t>
            </a:r>
            <a:endParaRPr lang="en-US" b="1" dirty="0"/>
          </a:p>
        </p:txBody>
      </p:sp>
      <p:pic>
        <p:nvPicPr>
          <p:cNvPr id="2" name="Picture 1" descr="North Slope (AA27) 199-sectional.jpe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024" y="1328192"/>
            <a:ext cx="3048000" cy="2286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72208" y="3704456"/>
            <a:ext cx="1481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Southwest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18265" y="3704456"/>
            <a:ext cx="79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West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93233" y="3704456"/>
            <a:ext cx="726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East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15408" y="1400200"/>
            <a:ext cx="868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North</a:t>
            </a:r>
          </a:p>
        </p:txBody>
      </p:sp>
    </p:spTree>
    <p:extLst>
      <p:ext uri="{BB962C8B-B14F-4D97-AF65-F5344CB8AC3E}">
        <p14:creationId xmlns:p14="http://schemas.microsoft.com/office/powerpoint/2010/main" val="1553425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10678-149998814347824808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" y="3632448"/>
            <a:ext cx="3048000" cy="2286000"/>
          </a:xfrm>
          <a:prstGeom prst="rect">
            <a:avLst/>
          </a:prstGeom>
        </p:spPr>
      </p:pic>
      <p:pic>
        <p:nvPicPr>
          <p:cNvPr id="8" name="Picture 7" descr="10677-149998808072481044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232" y="3632448"/>
            <a:ext cx="3048000" cy="2286000"/>
          </a:xfrm>
          <a:prstGeom prst="rect">
            <a:avLst/>
          </a:prstGeom>
        </p:spPr>
      </p:pic>
      <p:pic>
        <p:nvPicPr>
          <p:cNvPr id="7" name="Picture 6" descr="10676-149998826332462559.jpe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3632448"/>
            <a:ext cx="3048000" cy="2286000"/>
          </a:xfrm>
          <a:prstGeom prst="rect">
            <a:avLst/>
          </a:prstGeom>
        </p:spPr>
      </p:pic>
      <p:pic>
        <p:nvPicPr>
          <p:cNvPr id="3" name="Picture 2" descr="10675-149998802111119399.jpe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392" y="1400200"/>
            <a:ext cx="3048000" cy="2286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66625" y="1072098"/>
            <a:ext cx="2061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Stevens Village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41288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13 July 2017/DOY 194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Deadhorse – </a:t>
            </a:r>
            <a:r>
              <a:rPr lang="en-US" dirty="0" err="1">
                <a:solidFill>
                  <a:schemeClr val="accent2"/>
                </a:solidFill>
              </a:rPr>
              <a:t>Toolik</a:t>
            </a:r>
            <a:r>
              <a:rPr lang="en-US" dirty="0">
                <a:solidFill>
                  <a:schemeClr val="accent2"/>
                </a:solidFill>
              </a:rPr>
              <a:t> Lake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968" y="1072098"/>
            <a:ext cx="1096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NORTH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72208" y="3736394"/>
            <a:ext cx="1481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Southwest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18265" y="3704456"/>
            <a:ext cx="1438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Northwest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6936" y="928082"/>
            <a:ext cx="5223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err="1" smtClean="0"/>
              <a:t>Nuiqsut</a:t>
            </a:r>
            <a:r>
              <a:rPr lang="en-US" b="1" dirty="0" smtClean="0"/>
              <a:t> (AQT) (PAQT, west of Deadhorse)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759896" y="3704456"/>
            <a:ext cx="911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South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47728" y="1472208"/>
            <a:ext cx="726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East</a:t>
            </a:r>
          </a:p>
        </p:txBody>
      </p:sp>
      <p:pic>
        <p:nvPicPr>
          <p:cNvPr id="2" name="Picture 1" descr="205-sectional.jpe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40" y="14002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42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0879-149997595764083126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04456"/>
            <a:ext cx="3048000" cy="2286000"/>
          </a:xfrm>
          <a:prstGeom prst="rect">
            <a:avLst/>
          </a:prstGeom>
        </p:spPr>
      </p:pic>
      <p:pic>
        <p:nvPicPr>
          <p:cNvPr id="7" name="Picture 6" descr="10036-149997583786286877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224" y="3704456"/>
            <a:ext cx="3048000" cy="2286000"/>
          </a:xfrm>
          <a:prstGeom prst="rect">
            <a:avLst/>
          </a:prstGeom>
        </p:spPr>
      </p:pic>
      <p:pic>
        <p:nvPicPr>
          <p:cNvPr id="3" name="Picture 2" descr="10037-149997577939749352.jpe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3632448"/>
            <a:ext cx="3048000" cy="2286000"/>
          </a:xfrm>
          <a:prstGeom prst="rect">
            <a:avLst/>
          </a:prstGeom>
        </p:spPr>
      </p:pic>
      <p:pic>
        <p:nvPicPr>
          <p:cNvPr id="2" name="Picture 1" descr="10035-149997571982456839.jpe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5368" y="1418456"/>
            <a:ext cx="3048000" cy="2286000"/>
          </a:xfrm>
          <a:prstGeom prst="rect">
            <a:avLst/>
          </a:prstGeom>
        </p:spPr>
      </p:pic>
      <p:pic>
        <p:nvPicPr>
          <p:cNvPr id="5" name="Picture 4" descr="14-sectional.jpe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52" y="1400200"/>
            <a:ext cx="3048000" cy="2286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66625" y="1072098"/>
            <a:ext cx="2061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Stevens Village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41288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13 July 2017/DOY 194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Deadhorse – </a:t>
            </a:r>
            <a:r>
              <a:rPr lang="en-US" dirty="0" err="1">
                <a:solidFill>
                  <a:schemeClr val="accent2"/>
                </a:solidFill>
              </a:rPr>
              <a:t>Toolik</a:t>
            </a:r>
            <a:r>
              <a:rPr lang="en-US" dirty="0">
                <a:solidFill>
                  <a:schemeClr val="accent2"/>
                </a:solidFill>
              </a:rPr>
              <a:t> Lake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968" y="1072098"/>
            <a:ext cx="1096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NORTH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72208" y="3704456"/>
            <a:ext cx="911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South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18265" y="3704456"/>
            <a:ext cx="1481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Southwest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6936" y="928082"/>
            <a:ext cx="5410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err="1" smtClean="0"/>
              <a:t>Anaktuvuk</a:t>
            </a:r>
            <a:r>
              <a:rPr lang="en-US" b="1" dirty="0" smtClean="0"/>
              <a:t> Pass (just south of </a:t>
            </a:r>
            <a:r>
              <a:rPr lang="en-US" b="1" dirty="0" err="1" smtClean="0"/>
              <a:t>Toolik</a:t>
            </a:r>
            <a:r>
              <a:rPr lang="en-US" b="1" dirty="0" smtClean="0"/>
              <a:t> Lake)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759896" y="3704456"/>
            <a:ext cx="14244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Southeast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47728" y="1472208"/>
            <a:ext cx="1381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Northeast</a:t>
            </a:r>
          </a:p>
        </p:txBody>
      </p:sp>
    </p:spTree>
    <p:extLst>
      <p:ext uri="{BB962C8B-B14F-4D97-AF65-F5344CB8AC3E}">
        <p14:creationId xmlns:p14="http://schemas.microsoft.com/office/powerpoint/2010/main" val="1675036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7-13 at 20.50.02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9624" y="896144"/>
            <a:ext cx="2253923" cy="5029200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15008" y="176064"/>
            <a:ext cx="5976664" cy="610840"/>
          </a:xfrm>
          <a:ln/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13 July 2017/DOY 194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Deadhorse – </a:t>
            </a:r>
            <a:r>
              <a:rPr lang="en-US" dirty="0" err="1">
                <a:solidFill>
                  <a:schemeClr val="accent2"/>
                </a:solidFill>
              </a:rPr>
              <a:t>Toolik</a:t>
            </a:r>
            <a:r>
              <a:rPr lang="en-US" dirty="0">
                <a:solidFill>
                  <a:schemeClr val="accent2"/>
                </a:solidFill>
              </a:rPr>
              <a:t> Lake</a:t>
            </a:r>
          </a:p>
        </p:txBody>
      </p:sp>
      <p:sp>
        <p:nvSpPr>
          <p:cNvPr id="5" name="Content Placeholder 11"/>
          <p:cNvSpPr txBox="1">
            <a:spLocks/>
          </p:cNvSpPr>
          <p:nvPr/>
        </p:nvSpPr>
        <p:spPr bwMode="auto">
          <a:xfrm>
            <a:off x="22920" y="1472208"/>
            <a:ext cx="424847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1pPr>
            <a:lvl2pPr marL="457200" indent="-2286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25" charset="-128"/>
                <a:cs typeface="Arial"/>
              </a:defRPr>
            </a:lvl2pPr>
            <a:lvl3pPr marL="68897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800">
                <a:solidFill>
                  <a:schemeClr val="tx1"/>
                </a:solidFill>
                <a:latin typeface="Arial"/>
                <a:ea typeface="ＭＳ Ｐゴシック" pitchFamily="25" charset="-128"/>
                <a:cs typeface="Arial"/>
              </a:defRPr>
            </a:lvl3pPr>
            <a:lvl4pPr marL="974725" indent="-214313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1800">
                <a:solidFill>
                  <a:schemeClr val="tx1"/>
                </a:solidFill>
                <a:latin typeface="Arial"/>
                <a:ea typeface="ＭＳ Ｐゴシック" pitchFamily="25" charset="-128"/>
                <a:cs typeface="Arial"/>
              </a:defRPr>
            </a:lvl4pPr>
            <a:lvl5pPr marL="120332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800">
                <a:solidFill>
                  <a:schemeClr val="tx1"/>
                </a:solidFill>
                <a:latin typeface="Arial"/>
                <a:ea typeface="ＭＳ Ｐゴシック" pitchFamily="25" charset="-128"/>
                <a:cs typeface="Arial"/>
              </a:defRPr>
            </a:lvl5pPr>
            <a:lvl6pPr marL="239712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9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6pPr>
            <a:lvl7pPr marL="285432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9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7pPr>
            <a:lvl8pPr marL="331152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9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8pPr>
            <a:lvl9pPr marL="376872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9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9pPr>
          </a:lstStyle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b="1" dirty="0" smtClean="0">
                <a:latin typeface="Arial" charset="0"/>
                <a:ea typeface="Calibri" charset="0"/>
              </a:rPr>
              <a:t>Data Acquisitions</a:t>
            </a:r>
            <a:r>
              <a:rPr lang="en-US" sz="1600" dirty="0" smtClean="0">
                <a:latin typeface="Arial" charset="0"/>
                <a:ea typeface="Calibri" charset="0"/>
              </a:rPr>
              <a:t>: 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Line 1,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Calibri" charset="0"/>
              </a:rPr>
              <a:t>ID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19205: Lake Clark 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Line 2, ID </a:t>
            </a:r>
            <a:r>
              <a:rPr lang="en-US" sz="1600" dirty="0" smtClean="0">
                <a:solidFill>
                  <a:srgbClr val="000000"/>
                </a:solidFill>
              </a:rPr>
              <a:t>32608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: S River</a:t>
            </a:r>
            <a:endParaRPr lang="en-US" sz="1600" dirty="0">
              <a:solidFill>
                <a:srgbClr val="000000"/>
              </a:solidFill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Line 3, ID </a:t>
            </a:r>
            <a:r>
              <a:rPr lang="en-US" sz="1600" dirty="0" smtClean="0">
                <a:solidFill>
                  <a:srgbClr val="000000"/>
                </a:solidFill>
              </a:rPr>
              <a:t>26905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: YK Delta 1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Calibri" charset="0"/>
              </a:rPr>
              <a:t>Line 4, ID </a:t>
            </a:r>
            <a:r>
              <a:rPr lang="en-US" sz="1600" dirty="0">
                <a:solidFill>
                  <a:srgbClr val="000000"/>
                </a:solidFill>
              </a:rPr>
              <a:t>01811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Calibri" charset="0"/>
              </a:rPr>
              <a:t>: YK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Delta 2</a:t>
            </a:r>
            <a:endParaRPr lang="en-US" sz="1600" dirty="0">
              <a:solidFill>
                <a:srgbClr val="000000"/>
              </a:solidFill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5,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Calibri" charset="0"/>
              </a:rPr>
              <a:t>ID </a:t>
            </a:r>
            <a:r>
              <a:rPr lang="en-US" sz="1600" dirty="0" smtClean="0">
                <a:solidFill>
                  <a:srgbClr val="000000"/>
                </a:solidFill>
              </a:rPr>
              <a:t>01813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: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Calibri" charset="0"/>
              </a:rPr>
              <a:t>YK Coast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6,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Calibri" charset="0"/>
              </a:rPr>
              <a:t>ID </a:t>
            </a:r>
            <a:r>
              <a:rPr lang="en-US" sz="1600" dirty="0" smtClean="0">
                <a:solidFill>
                  <a:srgbClr val="000000"/>
                </a:solidFill>
              </a:rPr>
              <a:t>04215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: 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  <a:ea typeface="Calibri" charset="0"/>
              </a:rPr>
              <a:t>Innoko</a:t>
            </a:r>
            <a:endParaRPr lang="en-US" sz="1600" dirty="0" smtClean="0">
              <a:solidFill>
                <a:srgbClr val="000000"/>
              </a:solidFill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Line 7,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Calibri" charset="0"/>
              </a:rPr>
              <a:t>ID </a:t>
            </a:r>
            <a:r>
              <a:rPr lang="en-US" sz="1600" dirty="0" smtClean="0">
                <a:solidFill>
                  <a:srgbClr val="000000"/>
                </a:solidFill>
              </a:rPr>
              <a:t>08911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: 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  <a:ea typeface="Calibri" charset="0"/>
              </a:rPr>
              <a:t>Poorman</a:t>
            </a:r>
            <a:endParaRPr lang="en-US" sz="1600" dirty="0">
              <a:solidFill>
                <a:srgbClr val="000000"/>
              </a:solidFill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8,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Calibri" charset="0"/>
              </a:rPr>
              <a:t>ID </a:t>
            </a:r>
            <a:r>
              <a:rPr lang="en-US" sz="1600" dirty="0" smtClean="0">
                <a:solidFill>
                  <a:srgbClr val="000000"/>
                </a:solidFill>
              </a:rPr>
              <a:t>09115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: Denali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Line 9, ID </a:t>
            </a:r>
            <a:r>
              <a:rPr lang="en-US" sz="1600" dirty="0" smtClean="0">
                <a:solidFill>
                  <a:srgbClr val="000000"/>
                </a:solidFill>
              </a:rPr>
              <a:t>30204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: 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  <a:ea typeface="Calibri" charset="0"/>
              </a:rPr>
              <a:t>Delat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  <a:ea typeface="Calibri" charset="0"/>
              </a:rPr>
              <a:t>Junc</a:t>
            </a:r>
            <a:endParaRPr lang="en-US" sz="1600" dirty="0" smtClean="0">
              <a:solidFill>
                <a:srgbClr val="000000"/>
              </a:solidFill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endParaRPr lang="en-US" sz="1600" dirty="0" smtClean="0"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endParaRPr lang="en-US" sz="1600" dirty="0" smtClean="0">
              <a:latin typeface="Arial" charset="0"/>
              <a:ea typeface="Calibri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31632" y="3776464"/>
            <a:ext cx="61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26905</a:t>
            </a:r>
          </a:p>
          <a:p>
            <a:r>
              <a:rPr lang="en-US" sz="1200" b="1" dirty="0" smtClean="0"/>
              <a:t>26906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6936" y="968152"/>
            <a:ext cx="4392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As-flown </a:t>
            </a:r>
            <a:r>
              <a:rPr lang="en-US" sz="1600" b="1" dirty="0"/>
              <a:t>L</a:t>
            </a:r>
            <a:r>
              <a:rPr lang="en-US" sz="1600" b="1" dirty="0" smtClean="0"/>
              <a:t>ines &amp; Acquisition Segments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63680" y="4856584"/>
            <a:ext cx="612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30204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11752" y="4064496"/>
            <a:ext cx="612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19205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408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15008" y="176064"/>
            <a:ext cx="5976664" cy="610840"/>
          </a:xfrm>
          <a:ln/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13 July 2017/DOY 194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Deadhorse – </a:t>
            </a:r>
            <a:r>
              <a:rPr lang="en-US" dirty="0" err="1">
                <a:solidFill>
                  <a:schemeClr val="accent2"/>
                </a:solidFill>
              </a:rPr>
              <a:t>Toolik</a:t>
            </a:r>
            <a:r>
              <a:rPr lang="en-US" dirty="0">
                <a:solidFill>
                  <a:schemeClr val="accent2"/>
                </a:solidFill>
              </a:rPr>
              <a:t> Lake</a:t>
            </a:r>
          </a:p>
        </p:txBody>
      </p:sp>
      <p:sp>
        <p:nvSpPr>
          <p:cNvPr id="5" name="Content Placeholder 11"/>
          <p:cNvSpPr txBox="1">
            <a:spLocks/>
          </p:cNvSpPr>
          <p:nvPr/>
        </p:nvSpPr>
        <p:spPr bwMode="auto">
          <a:xfrm>
            <a:off x="22920" y="1400200"/>
            <a:ext cx="280831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1pPr>
            <a:lvl2pPr marL="457200" indent="-2286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25" charset="-128"/>
                <a:cs typeface="Arial"/>
              </a:defRPr>
            </a:lvl2pPr>
            <a:lvl3pPr marL="68897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800">
                <a:solidFill>
                  <a:schemeClr val="tx1"/>
                </a:solidFill>
                <a:latin typeface="Arial"/>
                <a:ea typeface="ＭＳ Ｐゴシック" pitchFamily="25" charset="-128"/>
                <a:cs typeface="Arial"/>
              </a:defRPr>
            </a:lvl3pPr>
            <a:lvl4pPr marL="974725" indent="-214313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1800">
                <a:solidFill>
                  <a:schemeClr val="tx1"/>
                </a:solidFill>
                <a:latin typeface="Arial"/>
                <a:ea typeface="ＭＳ Ｐゴシック" pitchFamily="25" charset="-128"/>
                <a:cs typeface="Arial"/>
              </a:defRPr>
            </a:lvl4pPr>
            <a:lvl5pPr marL="120332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800">
                <a:solidFill>
                  <a:schemeClr val="tx1"/>
                </a:solidFill>
                <a:latin typeface="Arial"/>
                <a:ea typeface="ＭＳ Ｐゴシック" pitchFamily="25" charset="-128"/>
                <a:cs typeface="Arial"/>
              </a:defRPr>
            </a:lvl5pPr>
            <a:lvl6pPr marL="239712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9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6pPr>
            <a:lvl7pPr marL="285432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9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7pPr>
            <a:lvl8pPr marL="331152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9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8pPr>
            <a:lvl9pPr marL="376872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9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9pPr>
          </a:lstStyle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b="1" dirty="0" err="1" smtClean="0">
                <a:latin typeface="Arial" charset="0"/>
                <a:ea typeface="Calibri" charset="0"/>
              </a:rPr>
              <a:t>Anaktuvuk</a:t>
            </a:r>
            <a:r>
              <a:rPr lang="en-US" sz="1600" b="1" dirty="0" smtClean="0">
                <a:latin typeface="Arial" charset="0"/>
                <a:ea typeface="Calibri" charset="0"/>
              </a:rPr>
              <a:t> River fire scar Data Acquisitions</a:t>
            </a:r>
            <a:r>
              <a:rPr lang="en-US" sz="1600" dirty="0" smtClean="0">
                <a:latin typeface="Arial" charset="0"/>
                <a:ea typeface="Calibri" charset="0"/>
              </a:rPr>
              <a:t>: 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C50,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Calibri" charset="0"/>
              </a:rPr>
              <a:t>ID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19205: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C51, 2, ID </a:t>
            </a:r>
            <a:r>
              <a:rPr lang="en-US" sz="1600" dirty="0" smtClean="0">
                <a:solidFill>
                  <a:srgbClr val="000000"/>
                </a:solidFill>
              </a:rPr>
              <a:t>32608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: 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C52 3, ID </a:t>
            </a:r>
            <a:r>
              <a:rPr lang="en-US" sz="1600" dirty="0" smtClean="0">
                <a:solidFill>
                  <a:srgbClr val="000000"/>
                </a:solidFill>
              </a:rPr>
              <a:t>26905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: 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C53 4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Calibri" charset="0"/>
              </a:rPr>
              <a:t>, ID </a:t>
            </a:r>
            <a:r>
              <a:rPr lang="en-US" sz="1600" dirty="0">
                <a:solidFill>
                  <a:srgbClr val="000000"/>
                </a:solidFill>
              </a:rPr>
              <a:t>01811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Calibri" charset="0"/>
              </a:rPr>
              <a:t>: </a:t>
            </a:r>
            <a:endParaRPr lang="en-US" sz="1600" dirty="0" smtClean="0">
              <a:solidFill>
                <a:srgbClr val="000000"/>
              </a:solidFill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C54 5,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Calibri" charset="0"/>
              </a:rPr>
              <a:t>ID </a:t>
            </a:r>
            <a:r>
              <a:rPr lang="en-US" sz="1600" dirty="0" smtClean="0">
                <a:solidFill>
                  <a:srgbClr val="000000"/>
                </a:solidFill>
              </a:rPr>
              <a:t>01813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: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US" sz="1600" dirty="0" smtClean="0"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endParaRPr lang="en-US" sz="1600" dirty="0" smtClean="0">
              <a:latin typeface="Arial" charset="0"/>
              <a:ea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9304" y="567015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Planned flight lines &amp; acquisition segments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59624" y="2779385"/>
            <a:ext cx="680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</a:rPr>
              <a:t>D4/225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71592" y="2984376"/>
            <a:ext cx="680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</a:rPr>
              <a:t>D3/224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13703" y="3156306"/>
            <a:ext cx="680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</a:rPr>
              <a:t>D2/223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78810" y="3328236"/>
            <a:ext cx="680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</a:rPr>
              <a:t>D1/222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11352" y="2738735"/>
            <a:ext cx="757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</a:rPr>
              <a:t>E13/303</a:t>
            </a:r>
          </a:p>
          <a:p>
            <a:r>
              <a:rPr lang="en-US" sz="1200" b="1" dirty="0" smtClean="0">
                <a:solidFill>
                  <a:srgbClr val="FFFFFF"/>
                </a:solidFill>
              </a:rPr>
              <a:t>E14/304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21514" y="4826967"/>
            <a:ext cx="757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</a:rPr>
              <a:t>E16/306</a:t>
            </a:r>
          </a:p>
          <a:p>
            <a:r>
              <a:rPr lang="en-US" sz="1200" b="1" dirty="0" smtClean="0">
                <a:solidFill>
                  <a:srgbClr val="FFFFFF"/>
                </a:solidFill>
              </a:rPr>
              <a:t>E17/307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92897" y="4784576"/>
            <a:ext cx="766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</a:rPr>
              <a:t>C60/217</a:t>
            </a:r>
          </a:p>
        </p:txBody>
      </p:sp>
      <p:pic>
        <p:nvPicPr>
          <p:cNvPr id="6" name="Picture 5" descr="Screen Shot 2017-07-13 at 21.11.24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8867" y="896144"/>
            <a:ext cx="2786661" cy="5029200"/>
          </a:xfrm>
          <a:prstGeom prst="rect">
            <a:avLst/>
          </a:prstGeom>
        </p:spPr>
      </p:pic>
      <p:pic>
        <p:nvPicPr>
          <p:cNvPr id="7" name="Picture 6" descr="Screen Shot 2017-07-13 at 21.03.05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7381" y="896144"/>
            <a:ext cx="312649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68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86210" tIns="43105" rIns="86210" bIns="43105" numCol="1" anchor="t" anchorCtr="0" compatLnSpc="1">
        <a:prstTxWarp prst="textNoShape">
          <a:avLst/>
        </a:prstTxWarp>
        <a:spAutoFit/>
      </a:bodyPr>
      <a:lstStyle>
        <a:defPPr marL="0" marR="0" indent="0" algn="ctr" defTabSz="8620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86210" tIns="43105" rIns="86210" bIns="43105" numCol="1" anchor="t" anchorCtr="0" compatLnSpc="1">
        <a:prstTxWarp prst="textNoShape">
          <a:avLst/>
        </a:prstTxWarp>
        <a:spAutoFit/>
      </a:bodyPr>
      <a:lstStyle>
        <a:defPPr marL="0" marR="0" indent="0" algn="ctr" defTabSz="8620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2080594114</TotalTime>
  <Words>1648</Words>
  <Application>Microsoft Macintosh PowerPoint</Application>
  <PresentationFormat>Custom</PresentationFormat>
  <Paragraphs>226</Paragraphs>
  <Slides>23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Default Design</vt:lpstr>
      <vt:lpstr>Photo Editor Photo</vt:lpstr>
      <vt:lpstr>PowerPoint Presentation</vt:lpstr>
      <vt:lpstr>13 July 2017/DOY 194  Deadhorse – Toolik Lake</vt:lpstr>
      <vt:lpstr>13 July 2017/DOY 194  Deadhorse – Toolik Lake</vt:lpstr>
      <vt:lpstr>13 July 2017/DOY 194  Deadhorse – Toolik Lake</vt:lpstr>
      <vt:lpstr>13 July 2017/DOY 194  Deadhorse – Toolik Lake</vt:lpstr>
      <vt:lpstr>13 July 2017/DOY 194  Deadhorse – Toolik Lake</vt:lpstr>
      <vt:lpstr>13 July 2017/DOY 194  Deadhorse – Toolik Lake</vt:lpstr>
      <vt:lpstr>13 July 2017/DOY 194  Deadhorse – Toolik Lake</vt:lpstr>
      <vt:lpstr>13 July 2017/DOY 194  Deadhorse – Toolik Lake</vt:lpstr>
      <vt:lpstr>13 July 2017/DOY 194  Deadhorse – Toolik Lake</vt:lpstr>
      <vt:lpstr>13 July 2017/DOY 194  Deadhorse – Toolik Lake</vt:lpstr>
      <vt:lpstr>13 July 2017/DOY 194  Deadhorse – Toolik Lake</vt:lpstr>
      <vt:lpstr>13 July 2017/DOY 194  Deadhorse – Toolik Lake</vt:lpstr>
      <vt:lpstr>13 July 2017/DOY 194  Deadhorse – Toolik Lake</vt:lpstr>
      <vt:lpstr>13 July 2017/DOY 194  Deadhorse – Toolik Lake</vt:lpstr>
      <vt:lpstr>13 July 2017/DOY 194  Deadhorse – Toolik Lake</vt:lpstr>
      <vt:lpstr>13 July 2017/DOY 194  Deadhorse – Toolik Lake</vt:lpstr>
      <vt:lpstr>13 July 2017/DOY 194  Deadhorse – Toolik Lake</vt:lpstr>
      <vt:lpstr>13 July 2017/DOY 194  Deadhorse – Toolik Lake</vt:lpstr>
      <vt:lpstr>13 July 2017/DOY 194  Deadhorse – Toolik Lake</vt:lpstr>
      <vt:lpstr>13 July 2017/DOY 194  Deadhorse – Toolik Lake</vt:lpstr>
      <vt:lpstr>PowerPoint Presentation</vt:lpstr>
      <vt:lpstr>Deadhorse Area  FAA Webcamera Locations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cp:lastModifiedBy>Leanne Kendig</cp:lastModifiedBy>
  <cp:revision>3633</cp:revision>
  <cp:lastPrinted>2012-09-27T19:06:18Z</cp:lastPrinted>
  <dcterms:created xsi:type="dcterms:W3CDTF">2011-01-14T21:06:41Z</dcterms:created>
  <dcterms:modified xsi:type="dcterms:W3CDTF">2017-08-15T00:31:36Z</dcterms:modified>
</cp:coreProperties>
</file>